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60" r:id="rId1"/>
    <p:sldMasterId id="2147483710" r:id="rId2"/>
  </p:sldMasterIdLst>
  <p:notesMasterIdLst>
    <p:notesMasterId r:id="rId46"/>
  </p:notesMasterIdLst>
  <p:sldIdLst>
    <p:sldId id="1738" r:id="rId3"/>
    <p:sldId id="257" r:id="rId4"/>
    <p:sldId id="498" r:id="rId5"/>
    <p:sldId id="491" r:id="rId6"/>
    <p:sldId id="1604" r:id="rId7"/>
    <p:sldId id="493" r:id="rId8"/>
    <p:sldId id="494" r:id="rId9"/>
    <p:sldId id="495" r:id="rId10"/>
    <p:sldId id="496" r:id="rId11"/>
    <p:sldId id="502" r:id="rId12"/>
    <p:sldId id="511" r:id="rId13"/>
    <p:sldId id="483" r:id="rId14"/>
    <p:sldId id="1848" r:id="rId15"/>
    <p:sldId id="450" r:id="rId16"/>
    <p:sldId id="455" r:id="rId17"/>
    <p:sldId id="1849" r:id="rId18"/>
    <p:sldId id="1851" r:id="rId19"/>
    <p:sldId id="1850" r:id="rId20"/>
    <p:sldId id="1852" r:id="rId21"/>
    <p:sldId id="1853" r:id="rId22"/>
    <p:sldId id="1854" r:id="rId23"/>
    <p:sldId id="1856" r:id="rId24"/>
    <p:sldId id="1855" r:id="rId25"/>
    <p:sldId id="1857" r:id="rId26"/>
    <p:sldId id="551" r:id="rId27"/>
    <p:sldId id="548" r:id="rId28"/>
    <p:sldId id="1858" r:id="rId29"/>
    <p:sldId id="1859" r:id="rId30"/>
    <p:sldId id="1860" r:id="rId31"/>
    <p:sldId id="1861" r:id="rId32"/>
    <p:sldId id="1862" r:id="rId33"/>
    <p:sldId id="1863" r:id="rId34"/>
    <p:sldId id="1864" r:id="rId35"/>
    <p:sldId id="1865" r:id="rId36"/>
    <p:sldId id="1866" r:id="rId37"/>
    <p:sldId id="1867" r:id="rId38"/>
    <p:sldId id="1868" r:id="rId39"/>
    <p:sldId id="1870" r:id="rId40"/>
    <p:sldId id="1869" r:id="rId41"/>
    <p:sldId id="1871" r:id="rId42"/>
    <p:sldId id="1646" r:id="rId43"/>
    <p:sldId id="1647" r:id="rId44"/>
    <p:sldId id="1746" r:id="rId45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40EBE8-DA72-4678-87C2-C150BFA3470A}">
          <p14:sldIdLst>
            <p14:sldId id="1738"/>
            <p14:sldId id="257"/>
            <p14:sldId id="498"/>
            <p14:sldId id="491"/>
            <p14:sldId id="1604"/>
            <p14:sldId id="493"/>
            <p14:sldId id="494"/>
            <p14:sldId id="495"/>
            <p14:sldId id="496"/>
            <p14:sldId id="502"/>
            <p14:sldId id="511"/>
            <p14:sldId id="483"/>
            <p14:sldId id="1848"/>
            <p14:sldId id="450"/>
            <p14:sldId id="455"/>
            <p14:sldId id="1849"/>
            <p14:sldId id="1851"/>
            <p14:sldId id="1850"/>
            <p14:sldId id="1852"/>
            <p14:sldId id="1853"/>
            <p14:sldId id="1854"/>
            <p14:sldId id="1856"/>
            <p14:sldId id="1855"/>
            <p14:sldId id="1857"/>
            <p14:sldId id="551"/>
            <p14:sldId id="548"/>
            <p14:sldId id="1858"/>
            <p14:sldId id="1859"/>
            <p14:sldId id="1860"/>
            <p14:sldId id="1861"/>
            <p14:sldId id="1862"/>
            <p14:sldId id="1863"/>
            <p14:sldId id="1864"/>
            <p14:sldId id="1865"/>
            <p14:sldId id="1866"/>
            <p14:sldId id="1867"/>
            <p14:sldId id="1868"/>
            <p14:sldId id="1870"/>
            <p14:sldId id="1869"/>
            <p14:sldId id="1871"/>
            <p14:sldId id="1646"/>
            <p14:sldId id="1647"/>
            <p14:sldId id="1746"/>
          </p14:sldIdLst>
        </p14:section>
        <p14:section name="Spares" id="{0AD64039-6C83-4780-A89A-EDD76DB63C2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00FF"/>
    <a:srgbClr val="006297"/>
    <a:srgbClr val="009BDC"/>
    <a:srgbClr val="00B0F0"/>
    <a:srgbClr val="CECECE"/>
    <a:srgbClr val="D2D2D2"/>
    <a:srgbClr val="B5B5B5"/>
    <a:srgbClr val="A80532"/>
    <a:srgbClr val="DB0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98" autoAdjust="0"/>
    <p:restoredTop sz="72320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126" y="6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80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2/17/2021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784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Tissues,</a:t>
            </a:r>
            <a:r>
              <a:rPr lang="en-US" baseline="0" dirty="0"/>
              <a:t> including cancer, are complex, self-organizing systems. </a:t>
            </a:r>
          </a:p>
          <a:p>
            <a:r>
              <a:rPr lang="en-US" dirty="0"/>
              <a:t>Cancer is a complex system – treatments perturb this complex system, results can be surprising</a:t>
            </a:r>
          </a:p>
          <a:p>
            <a:pPr lvl="1"/>
            <a:r>
              <a:rPr lang="en-US" dirty="0"/>
              <a:t>Classic example: anti-angiogenic therapy</a:t>
            </a:r>
          </a:p>
          <a:p>
            <a:pPr lvl="1"/>
            <a:r>
              <a:rPr lang="en-US" dirty="0"/>
              <a:t>Mechanistic simulations can help us get new insights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430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Intelligent Systems Engineering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Indiana University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  <a:tab pos="2055813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 userDrawn="1"/>
        </p:nvGrpSpPr>
        <p:grpSpPr bwMode="auto">
          <a:xfrm>
            <a:off x="387180" y="0"/>
            <a:ext cx="950913" cy="2767013"/>
            <a:chOff x="633305" y="-72571"/>
            <a:chExt cx="950609" cy="2766507"/>
          </a:xfrm>
        </p:grpSpPr>
        <p:sp>
          <p:nvSpPr>
            <p:cNvPr id="5" name="Rectangle 4"/>
            <p:cNvSpPr/>
            <p:nvPr/>
          </p:nvSpPr>
          <p:spPr>
            <a:xfrm>
              <a:off x="633305" y="-72571"/>
              <a:ext cx="950609" cy="276650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pic>
          <p:nvPicPr>
            <p:cNvPr id="6" name="Picture 6" descr="trident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009" y="1730375"/>
              <a:ext cx="634481" cy="800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 userDrawn="1"/>
        </p:nvGrpSpPr>
        <p:grpSpPr>
          <a:xfrm>
            <a:off x="1463040" y="562161"/>
            <a:ext cx="5348562" cy="1642690"/>
            <a:chOff x="1463040" y="548640"/>
            <a:chExt cx="5348562" cy="1642690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6"/>
            <a:stretch/>
          </p:blipFill>
          <p:spPr>
            <a:xfrm>
              <a:off x="1463040" y="548640"/>
              <a:ext cx="5346357" cy="111291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 userDrawn="1"/>
          </p:nvSpPr>
          <p:spPr>
            <a:xfrm>
              <a:off x="1504315" y="1737360"/>
              <a:ext cx="5307287" cy="4539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950" b="1" dirty="0">
                  <a:solidFill>
                    <a:srgbClr val="990000"/>
                  </a:solidFill>
                  <a:latin typeface="BentonSansCond Medium" panose="02000606040000020004" pitchFamily="50" charset="0"/>
                </a:rPr>
                <a:t>Intelligent</a:t>
              </a:r>
              <a:r>
                <a:rPr lang="en-US" sz="2950" b="1" baseline="0" dirty="0">
                  <a:solidFill>
                    <a:srgbClr val="990000"/>
                  </a:solidFill>
                  <a:latin typeface="BentonSansCond Medium" panose="02000606040000020004" pitchFamily="50" charset="0"/>
                </a:rPr>
                <a:t> Systems </a:t>
              </a:r>
              <a:r>
                <a:rPr lang="en-US" sz="2950" b="1" dirty="0">
                  <a:solidFill>
                    <a:srgbClr val="990000"/>
                  </a:solidFill>
                  <a:latin typeface="BentonSansCond Medium" panose="02000606040000020004" pitchFamily="50" charset="0"/>
                </a:rPr>
                <a:t>Engineering</a:t>
              </a:r>
            </a:p>
          </p:txBody>
        </p:sp>
      </p:grp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387180" y="2833230"/>
            <a:ext cx="8686800" cy="7772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500" b="1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Insert talk title here. 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87180" y="3661104"/>
            <a:ext cx="8686800" cy="365760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87180" y="4077499"/>
            <a:ext cx="8686800" cy="365760"/>
          </a:xfr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362724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Intelligent Systems Engineering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Indiana University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95752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01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82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07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5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 l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60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531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8775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2737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13570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69748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9708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43889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06373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084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192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62773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 l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512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 lIns="0" r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78790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932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spcAft>
                <a:spcPts val="0"/>
              </a:spcAft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1688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spcAft>
                <a:spcPts val="0"/>
              </a:spcAft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0394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lnSpc>
                <a:spcPct val="105000"/>
              </a:lnSpc>
              <a:spcAft>
                <a:spcPts val="0"/>
              </a:spcAft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026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75403A1-71C0-4091-8DED-80700CD7031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D225FB4-6DAC-4AEE-9616-206B3B8DCB89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4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228600" indent="-228600" algn="l" defTabSz="685800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Font typeface="Arial" charset="0"/>
        <a:buChar char="•"/>
        <a:tabLst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685800" rtl="0" eaLnBrk="1" fontAlgn="base" hangingPunct="1">
        <a:lnSpc>
          <a:spcPct val="10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685800" rtl="0" eaLnBrk="1" fontAlgn="base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3038" algn="l" defTabSz="685800" rtl="0" eaLnBrk="1" fontAlgn="base" hangingPunct="1">
        <a:lnSpc>
          <a:spcPct val="10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3038" algn="l" defTabSz="685800" rtl="0" eaLnBrk="1" fontAlgn="base" hangingPunct="1">
        <a:lnSpc>
          <a:spcPct val="90000"/>
        </a:lnSpc>
        <a:spcBef>
          <a:spcPts val="0"/>
        </a:spcBef>
        <a:spcAft>
          <a:spcPts val="25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anohub.org/registe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200/CCI.18.00069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nanohub.org/tools/pc4biorobot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hysicell-training/PhysiCell-Logo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cbi.1005991" TargetMode="External"/><Relationship Id="rId7" Type="http://schemas.openxmlformats.org/officeDocument/2006/relationships/hyperlink" Target="http://dx.doi.org/10.1039/c9me00036d" TargetMode="External"/><Relationship Id="rId2" Type="http://schemas.openxmlformats.org/officeDocument/2006/relationships/hyperlink" Target="http://dx.doi.org/10.1093/bioinformatics/btv730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://dx.doi.org/10.1186/s12859-018-2510-x" TargetMode="External"/><Relationship Id="rId5" Type="http://schemas.openxmlformats.org/officeDocument/2006/relationships/hyperlink" Target="http://dx.doi.org/10.21105/joss.01408" TargetMode="External"/><Relationship Id="rId4" Type="http://schemas.openxmlformats.org/officeDocument/2006/relationships/hyperlink" Target="http://dx.doi.org/10.1093/bioinformatics/bty76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07/978-3-319-42023-3_12" TargetMode="External"/><Relationship Id="rId2" Type="http://schemas.openxmlformats.org/officeDocument/2006/relationships/hyperlink" Target="http://dx.doi.org/10.1200/CCI.18.00069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dx.doi.org/10.1093/gigascience/giz127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hub.org/tools/pc4covid19" TargetMode="External"/><Relationship Id="rId3" Type="http://schemas.openxmlformats.org/officeDocument/2006/relationships/hyperlink" Target="https://nanohub.org/tools/pc4cancerbots" TargetMode="External"/><Relationship Id="rId7" Type="http://schemas.openxmlformats.org/officeDocument/2006/relationships/hyperlink" Target="https://nanohub.org/tools/pc4thanos" TargetMode="External"/><Relationship Id="rId2" Type="http://schemas.openxmlformats.org/officeDocument/2006/relationships/hyperlink" Target="https://nanohub.org/tools/pc4heterogen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nanohub.org/tools/pcisa" TargetMode="External"/><Relationship Id="rId5" Type="http://schemas.openxmlformats.org/officeDocument/2006/relationships/hyperlink" Target="https://nanohub.org/tools/trmotility" TargetMode="External"/><Relationship Id="rId4" Type="http://schemas.openxmlformats.org/officeDocument/2006/relationships/hyperlink" Target="https://nanohub.org/tools/pc4cancerimmune" TargetMode="External"/><Relationship Id="rId9" Type="http://schemas.openxmlformats.org/officeDocument/2006/relationships/hyperlink" Target="https://nanohub.org/tools/pc4livermediu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1.02.01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E934C3-2C9D-4D16-A50C-F324838A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nanoHUB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A896FF-4275-4A0D-907C-2930EBAB39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talk's online PhysiCell models are cloud-hosted on nanoHUB.org. </a:t>
            </a:r>
          </a:p>
          <a:p>
            <a:r>
              <a:rPr lang="en-US" dirty="0" err="1"/>
              <a:t>nanoHUB</a:t>
            </a:r>
            <a:r>
              <a:rPr lang="en-US" dirty="0"/>
              <a:t> is </a:t>
            </a:r>
            <a:r>
              <a:rPr lang="en-US" b="1" dirty="0"/>
              <a:t>free</a:t>
            </a:r>
            <a:r>
              <a:rPr lang="en-US" dirty="0"/>
              <a:t>, but it requires a one-time registration.</a:t>
            </a:r>
          </a:p>
          <a:p>
            <a:r>
              <a:rPr lang="en-US" b="1" u="sng" dirty="0"/>
              <a:t>Steps</a:t>
            </a:r>
            <a:r>
              <a:rPr lang="en-US" b="1" dirty="0"/>
              <a:t>:</a:t>
            </a:r>
          </a:p>
          <a:p>
            <a:pPr marL="630221" lvl="1" indent="-457189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Visit </a:t>
            </a:r>
            <a:r>
              <a:rPr lang="en-US" dirty="0">
                <a:hlinkClick r:id="rId2"/>
              </a:rPr>
              <a:t>https://nanohub.org/register</a:t>
            </a:r>
            <a:r>
              <a:rPr lang="en-US" dirty="0"/>
              <a:t> </a:t>
            </a:r>
          </a:p>
          <a:p>
            <a:pPr marL="630221" lvl="1" indent="-457189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Choose "Sign in with Google"</a:t>
            </a:r>
          </a:p>
          <a:p>
            <a:pPr marL="630221" lvl="1" indent="-457189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Choose a Google account </a:t>
            </a:r>
          </a:p>
          <a:p>
            <a:pPr marL="630221" lvl="1" indent="-457189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Click "No" (so it doesn't try to associate with some other </a:t>
            </a:r>
            <a:r>
              <a:rPr lang="en-US" dirty="0" err="1"/>
              <a:t>nanoHIB</a:t>
            </a:r>
            <a:r>
              <a:rPr lang="en-US" dirty="0"/>
              <a:t> account)</a:t>
            </a:r>
          </a:p>
          <a:p>
            <a:pPr marL="630221" lvl="1" indent="-457189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Finish filling in details, and you're done! </a:t>
            </a:r>
          </a:p>
          <a:p>
            <a:pPr marL="630221" lvl="1" indent="-457189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Use your google account to sign in in the future.  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9086E5C-0270-45C9-ACF6-AD0559D215EF}"/>
              </a:ext>
            </a:extLst>
          </p:cNvPr>
          <p:cNvGrpSpPr/>
          <p:nvPr/>
        </p:nvGrpSpPr>
        <p:grpSpPr>
          <a:xfrm>
            <a:off x="5159813" y="726414"/>
            <a:ext cx="3307995" cy="1828801"/>
            <a:chOff x="4994868" y="866226"/>
            <a:chExt cx="3307995" cy="18288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C4F50DD-9F38-4541-B918-3232622F6EC6}"/>
                </a:ext>
              </a:extLst>
            </p:cNvPr>
            <p:cNvSpPr txBox="1"/>
            <p:nvPr/>
          </p:nvSpPr>
          <p:spPr>
            <a:xfrm>
              <a:off x="4994868" y="866226"/>
              <a:ext cx="29976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4196"/>
              <a:r>
                <a:rPr lang="en-US" sz="2800" b="1" dirty="0">
                  <a:solidFill>
                    <a:prstClr val="black"/>
                  </a:solidFill>
                </a:rPr>
                <a:t>2 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A50A5B62-8DF2-4261-A583-DE8203B23ADF}"/>
                </a:ext>
              </a:extLst>
            </p:cNvPr>
            <p:cNvGrpSpPr/>
            <p:nvPr/>
          </p:nvGrpSpPr>
          <p:grpSpPr>
            <a:xfrm>
              <a:off x="5294630" y="866227"/>
              <a:ext cx="3008233" cy="1828800"/>
              <a:chOff x="5294630" y="866227"/>
              <a:chExt cx="3008233" cy="18288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DD06138C-D44D-4ABC-BBDD-3ACC5B7B70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4630" y="866227"/>
                <a:ext cx="3008233" cy="1828800"/>
              </a:xfrm>
              <a:prstGeom prst="rect">
                <a:avLst/>
              </a:prstGeom>
            </p:spPr>
          </p:pic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xmlns="" id="{B90FC17B-8A82-4CBC-A328-60F70264A9B4}"/>
                  </a:ext>
                </a:extLst>
              </p:cNvPr>
              <p:cNvSpPr/>
              <p:nvPr/>
            </p:nvSpPr>
            <p:spPr>
              <a:xfrm>
                <a:off x="5353050" y="2149475"/>
                <a:ext cx="2193925" cy="2571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4196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8ED6CDA-25A2-4DBF-8DF9-A288C79F0BCB}"/>
              </a:ext>
            </a:extLst>
          </p:cNvPr>
          <p:cNvGrpSpPr/>
          <p:nvPr/>
        </p:nvGrpSpPr>
        <p:grpSpPr>
          <a:xfrm>
            <a:off x="4952299" y="2839253"/>
            <a:ext cx="1671362" cy="1371600"/>
            <a:chOff x="4796440" y="2965450"/>
            <a:chExt cx="1671362" cy="13716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04AED0E-A7B7-4557-AD1F-A19DDD2352B7}"/>
                </a:ext>
              </a:extLst>
            </p:cNvPr>
            <p:cNvSpPr txBox="1"/>
            <p:nvPr/>
          </p:nvSpPr>
          <p:spPr>
            <a:xfrm>
              <a:off x="4796440" y="2965450"/>
              <a:ext cx="29976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4196"/>
              <a:r>
                <a:rPr lang="en-US" sz="2800" b="1" dirty="0">
                  <a:solidFill>
                    <a:prstClr val="black"/>
                  </a:solidFill>
                </a:rPr>
                <a:t>3 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175DC1FD-3933-4CD7-855C-CF0214EE8914}"/>
                </a:ext>
              </a:extLst>
            </p:cNvPr>
            <p:cNvGrpSpPr/>
            <p:nvPr/>
          </p:nvGrpSpPr>
          <p:grpSpPr>
            <a:xfrm>
              <a:off x="5096202" y="2965450"/>
              <a:ext cx="1371600" cy="1371600"/>
              <a:chOff x="5096202" y="2965450"/>
              <a:chExt cx="1371600" cy="13716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xmlns="" id="{AED30853-4D46-4CAF-BBB7-B140B9E071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78" r="21630"/>
              <a:stretch/>
            </p:blipFill>
            <p:spPr>
              <a:xfrm>
                <a:off x="5096202" y="2965450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xmlns="" id="{704395A0-4D19-499E-985A-51D8A934F946}"/>
                  </a:ext>
                </a:extLst>
              </p:cNvPr>
              <p:cNvSpPr/>
              <p:nvPr/>
            </p:nvSpPr>
            <p:spPr>
              <a:xfrm>
                <a:off x="5294629" y="3541882"/>
                <a:ext cx="1045845" cy="257175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4196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3C7CDF6-3C93-4293-837B-468C9D06DFB5}"/>
              </a:ext>
            </a:extLst>
          </p:cNvPr>
          <p:cNvGrpSpPr/>
          <p:nvPr/>
        </p:nvGrpSpPr>
        <p:grpSpPr>
          <a:xfrm>
            <a:off x="7003962" y="2839253"/>
            <a:ext cx="1671362" cy="1371600"/>
            <a:chOff x="7003961" y="2829728"/>
            <a:chExt cx="1671362" cy="13716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2DB8658D-945D-42A0-9C41-B84DBE50AE55}"/>
                </a:ext>
              </a:extLst>
            </p:cNvPr>
            <p:cNvGrpSpPr/>
            <p:nvPr/>
          </p:nvGrpSpPr>
          <p:grpSpPr>
            <a:xfrm>
              <a:off x="7003961" y="2829728"/>
              <a:ext cx="1671362" cy="1371600"/>
              <a:chOff x="7003961" y="2958219"/>
              <a:chExt cx="1671362" cy="137160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xmlns="" id="{8A337EE1-5C03-4C13-AC31-455CF12AAB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577" r="21630"/>
              <a:stretch/>
            </p:blipFill>
            <p:spPr>
              <a:xfrm>
                <a:off x="7303723" y="2958219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BCA3C98E-38FC-4963-A608-C6C5437082B0}"/>
                  </a:ext>
                </a:extLst>
              </p:cNvPr>
              <p:cNvSpPr txBox="1"/>
              <p:nvPr/>
            </p:nvSpPr>
            <p:spPr>
              <a:xfrm>
                <a:off x="7003961" y="2958219"/>
                <a:ext cx="2997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4196"/>
                <a:r>
                  <a:rPr lang="en-US" sz="2800" b="1" dirty="0">
                    <a:solidFill>
                      <a:prstClr val="black"/>
                    </a:solidFill>
                  </a:rPr>
                  <a:t>4 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3B336B81-115C-44AB-ABF4-B3D44E686BB6}"/>
                </a:ext>
              </a:extLst>
            </p:cNvPr>
            <p:cNvSpPr/>
            <p:nvPr/>
          </p:nvSpPr>
          <p:spPr>
            <a:xfrm>
              <a:off x="7546975" y="3586584"/>
              <a:ext cx="517347" cy="19674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4196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17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cell-based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2743200" cy="3749040"/>
          </a:xfrm>
        </p:spPr>
        <p:txBody>
          <a:bodyPr>
            <a:normAutofit/>
          </a:bodyPr>
          <a:lstStyle/>
          <a:p>
            <a:r>
              <a:rPr lang="en-US" b="1" dirty="0"/>
              <a:t>lattice-bound</a:t>
            </a:r>
          </a:p>
          <a:p>
            <a:pPr lvl="1"/>
            <a:r>
              <a:rPr lang="en-US" u="sng" dirty="0"/>
              <a:t>resolution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&lt; 1 site / cell:</a:t>
            </a:r>
          </a:p>
          <a:p>
            <a:pPr lvl="3"/>
            <a:r>
              <a:rPr lang="en-US" dirty="0"/>
              <a:t>lattice gas</a:t>
            </a:r>
          </a:p>
          <a:p>
            <a:pPr lvl="2"/>
            <a:r>
              <a:rPr lang="en-US" dirty="0"/>
              <a:t>1 site / cell</a:t>
            </a:r>
          </a:p>
          <a:p>
            <a:pPr lvl="3"/>
            <a:r>
              <a:rPr lang="en-US" dirty="0"/>
              <a:t>cellular automaton </a:t>
            </a:r>
          </a:p>
          <a:p>
            <a:pPr lvl="2"/>
            <a:r>
              <a:rPr lang="en-US" dirty="0"/>
              <a:t>many sites / cell</a:t>
            </a:r>
          </a:p>
          <a:p>
            <a:pPr lvl="3"/>
            <a:r>
              <a:rPr lang="en-US" dirty="0"/>
              <a:t>cellular Potts</a:t>
            </a:r>
          </a:p>
          <a:p>
            <a:r>
              <a:rPr lang="en-US" b="1" dirty="0"/>
              <a:t>off-lattice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center-based</a:t>
            </a:r>
          </a:p>
          <a:p>
            <a:pPr lvl="1"/>
            <a:r>
              <a:rPr lang="en-US" dirty="0"/>
              <a:t>boundary-based </a:t>
            </a:r>
          </a:p>
        </p:txBody>
      </p:sp>
      <p:pic>
        <p:nvPicPr>
          <p:cNvPr id="1026" name="Picture 2" descr="Fig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731521"/>
            <a:ext cx="6400800" cy="311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43200" y="3823209"/>
            <a:ext cx="6400800" cy="655564"/>
          </a:xfrm>
          <a:prstGeom prst="rect">
            <a:avLst/>
          </a:prstGeom>
          <a:noFill/>
        </p:spPr>
        <p:txBody>
          <a:bodyPr wrap="square" lIns="9144" tIns="27432" rIns="9144" bIns="27432" rtlCol="0">
            <a:spAutoFit/>
          </a:bodyPr>
          <a:lstStyle/>
          <a:p>
            <a:r>
              <a:rPr lang="en-US" dirty="0"/>
              <a:t>J. Metzcar, Y. Wang, R. Heiland, and P. Macklin. A review of cell-based computational modeling in cancer biology. </a:t>
            </a:r>
            <a:r>
              <a:rPr lang="en-US" i="1" dirty="0"/>
              <a:t>JCO Clinical Cancer Informatics</a:t>
            </a:r>
            <a:r>
              <a:rPr lang="en-US" dirty="0"/>
              <a:t> 3:1-13, 2019 (invited review). DOI: </a:t>
            </a:r>
            <a:r>
              <a:rPr lang="en-US" dirty="0">
                <a:hlinkClick r:id="rId3"/>
              </a:rPr>
              <a:t>10.1200/CCI.18.00069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147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54A63E-97DE-4AF6-A238-75307CD0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biological cargo delivery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34A94EA-363D-4E15-833A-B5B0673F25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990000"/>
                </a:solidFill>
              </a:rPr>
              <a:t>Chemical environment:</a:t>
            </a:r>
          </a:p>
          <a:p>
            <a:pPr lvl="1"/>
            <a:r>
              <a:rPr lang="en-US" dirty="0"/>
              <a:t>two diffusing chemical signals  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990000"/>
                </a:solidFill>
              </a:rPr>
              <a:t>Cell types and rules: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directors (green):</a:t>
            </a:r>
          </a:p>
          <a:p>
            <a:pPr lvl="2"/>
            <a:r>
              <a:rPr lang="en-US" dirty="0"/>
              <a:t>secrete director signal to attract workers </a:t>
            </a:r>
          </a:p>
          <a:p>
            <a:pPr lvl="1"/>
            <a:endParaRPr lang="en-US" b="1" dirty="0">
              <a:solidFill>
                <a:srgbClr val="0070C0"/>
              </a:solidFill>
            </a:endParaRP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cargo (blue):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b="1" dirty="0"/>
              <a:t>undocked</a:t>
            </a:r>
            <a:r>
              <a:rPr lang="en-US" dirty="0"/>
              <a:t>: secrete cargo signal to attract workers</a:t>
            </a:r>
          </a:p>
          <a:p>
            <a:pPr lvl="2"/>
            <a:r>
              <a:rPr lang="en-US" b="1" dirty="0"/>
              <a:t>docked</a:t>
            </a:r>
            <a:r>
              <a:rPr lang="en-US" dirty="0"/>
              <a:t>: turn off signal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workers (red):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b="1" dirty="0"/>
              <a:t>undocked</a:t>
            </a:r>
            <a:r>
              <a:rPr lang="en-US" dirty="0"/>
              <a:t>: seek cargo via chemotaxis</a:t>
            </a:r>
          </a:p>
          <a:p>
            <a:pPr lvl="2"/>
            <a:r>
              <a:rPr lang="en-US" b="1" dirty="0"/>
              <a:t>docked: </a:t>
            </a:r>
            <a:r>
              <a:rPr lang="en-US" dirty="0"/>
              <a:t>seek directors via chemotaxis, release cargo in high signal areas </a:t>
            </a:r>
            <a:endParaRPr lang="en-US" b="1" dirty="0"/>
          </a:p>
          <a:p>
            <a:pPr lvl="2"/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97439" y="3432766"/>
            <a:ext cx="3646204" cy="793750"/>
            <a:chOff x="5397439" y="3432766"/>
            <a:chExt cx="3646204" cy="7937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B5688CB-D6A0-455A-B234-DAC62BB9DB66}"/>
                </a:ext>
              </a:extLst>
            </p:cNvPr>
            <p:cNvSpPr txBox="1"/>
            <p:nvPr/>
          </p:nvSpPr>
          <p:spPr>
            <a:xfrm>
              <a:off x="5397439" y="3432766"/>
              <a:ext cx="3646204" cy="79375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7D110C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Try this model yourself!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hlinkClick r:id="rId2"/>
                </a:rPr>
                <a:t>https://nanohub.org/tools/pc4biorobots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2392" y="3465576"/>
              <a:ext cx="731520" cy="73152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105E43E9-1571-4A74-B601-EB81F01E0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92" y="731520"/>
            <a:ext cx="3646204" cy="243531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7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1A753A-1618-4DA6-AE16-126CB797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program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1D41EF-77C9-4EDA-B2A4-FEF815B9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Read parameters</a:t>
            </a:r>
          </a:p>
          <a:p>
            <a:r>
              <a:rPr lang="en-US" dirty="0"/>
              <a:t>Set up microenvironment</a:t>
            </a:r>
          </a:p>
          <a:p>
            <a:pPr lvl="1"/>
            <a:r>
              <a:rPr lang="en-US" dirty="0"/>
              <a:t>Create meshes, initialize chemical substrates, diffusion solvers, etc. </a:t>
            </a:r>
          </a:p>
          <a:p>
            <a:r>
              <a:rPr lang="en-US" dirty="0"/>
              <a:t>Set up cell agents</a:t>
            </a:r>
          </a:p>
          <a:p>
            <a:pPr lvl="1"/>
            <a:r>
              <a:rPr lang="en-US" dirty="0"/>
              <a:t>Define all cell types</a:t>
            </a:r>
          </a:p>
          <a:p>
            <a:pPr lvl="1"/>
            <a:r>
              <a:rPr lang="en-US" dirty="0"/>
              <a:t>Instantiate cells</a:t>
            </a:r>
          </a:p>
          <a:p>
            <a:r>
              <a:rPr lang="en-US" dirty="0"/>
              <a:t>For each time:</a:t>
            </a:r>
          </a:p>
          <a:p>
            <a:pPr lvl="1"/>
            <a:r>
              <a:rPr lang="en-US" dirty="0"/>
              <a:t>Update microenvironment</a:t>
            </a:r>
          </a:p>
          <a:p>
            <a:pPr lvl="2"/>
            <a:r>
              <a:rPr lang="en-US" dirty="0"/>
              <a:t>Solve reaction-diffusion equations (as needed)</a:t>
            </a:r>
          </a:p>
          <a:p>
            <a:pPr lvl="2"/>
            <a:r>
              <a:rPr lang="en-US" dirty="0"/>
              <a:t>Solve tissue mechanics (as needed)</a:t>
            </a:r>
          </a:p>
          <a:p>
            <a:pPr lvl="1"/>
            <a:r>
              <a:rPr lang="en-US" dirty="0"/>
              <a:t>Update each cell's state</a:t>
            </a:r>
          </a:p>
          <a:p>
            <a:pPr lvl="2"/>
            <a:r>
              <a:rPr lang="en-US" dirty="0"/>
              <a:t>Sample environment</a:t>
            </a:r>
          </a:p>
          <a:p>
            <a:pPr lvl="2"/>
            <a:r>
              <a:rPr lang="en-US" dirty="0"/>
              <a:t>Run signaling model (as needed)</a:t>
            </a:r>
          </a:p>
          <a:p>
            <a:pPr lvl="2"/>
            <a:r>
              <a:rPr lang="en-US" dirty="0"/>
              <a:t>Update behavioral parameters based on signaling model and sampled environment</a:t>
            </a:r>
          </a:p>
          <a:p>
            <a:pPr lvl="2"/>
            <a:r>
              <a:rPr lang="en-US" dirty="0"/>
              <a:t>Run cell process models (growth, cycling, death, …)</a:t>
            </a:r>
          </a:p>
          <a:p>
            <a:pPr lvl="1"/>
            <a:r>
              <a:rPr lang="en-US" dirty="0"/>
              <a:t>Calculate cell velocities</a:t>
            </a:r>
          </a:p>
          <a:p>
            <a:pPr lvl="1"/>
            <a:r>
              <a:rPr lang="en-US" dirty="0"/>
              <a:t>Update cell positions </a:t>
            </a:r>
          </a:p>
          <a:p>
            <a:pPr lvl="1"/>
            <a:r>
              <a:rPr lang="en-US" dirty="0"/>
              <a:t>Advance time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4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314388-3F44-D444-AAF5-BBDCF22D51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build an agent-based model in Python</a:t>
            </a:r>
          </a:p>
        </p:txBody>
      </p:sp>
    </p:spTree>
    <p:extLst>
      <p:ext uri="{BB962C8B-B14F-4D97-AF65-F5344CB8AC3E}">
        <p14:creationId xmlns:p14="http://schemas.microsoft.com/office/powerpoint/2010/main" val="110117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class </a:t>
            </a:r>
            <a:r>
              <a:rPr lang="en-US" dirty="0"/>
              <a:t>is a template for creating a software object, including:</a:t>
            </a:r>
          </a:p>
          <a:p>
            <a:pPr lvl="1"/>
            <a:r>
              <a:rPr lang="en-US" dirty="0"/>
              <a:t>member data </a:t>
            </a:r>
          </a:p>
          <a:p>
            <a:pPr lvl="1"/>
            <a:r>
              <a:rPr lang="en-US" dirty="0"/>
              <a:t>initial values for its state (member variables)</a:t>
            </a:r>
          </a:p>
          <a:p>
            <a:pPr lvl="1"/>
            <a:r>
              <a:rPr lang="en-US" dirty="0"/>
              <a:t>member functions (or methods) </a:t>
            </a:r>
          </a:p>
          <a:p>
            <a:pPr lvl="2"/>
            <a:endParaRPr lang="en-US" dirty="0"/>
          </a:p>
          <a:p>
            <a:r>
              <a:rPr lang="en-US" dirty="0"/>
              <a:t>A class will generally have one or more </a:t>
            </a:r>
            <a:r>
              <a:rPr lang="en-US" b="1" dirty="0"/>
              <a:t>constructors </a:t>
            </a:r>
            <a:r>
              <a:rPr lang="en-US" dirty="0"/>
              <a:t>that are called when the class is instantiated. </a:t>
            </a:r>
          </a:p>
          <a:p>
            <a:pPr lvl="1"/>
            <a:r>
              <a:rPr lang="en-US" dirty="0"/>
              <a:t>Set default values for member data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3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 declaration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Agent: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__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__( self ): # default constructor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self.hidden_variable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False; # no such thing as private in Python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self.position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[0,0]; 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self.hunger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0.0;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0; 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return; 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move_me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self , dx,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): # member function 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self.position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[0] += dx ; 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self.position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[1] +=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return; 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def display( self ):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 str(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' at ' + str(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self.position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+ ' has hunger level ' 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+ str(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self.hunger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pPr>
              <a:tabLst>
                <a:tab pos="346472" algn="l"/>
                <a:tab pos="685800" algn="l"/>
                <a:tab pos="1032272" algn="l"/>
                <a:tab pos="1371600" algn="l"/>
              </a:tabLst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Bob = Agent(); </a:t>
            </a:r>
          </a:p>
          <a:p>
            <a:pPr marL="0" indent="0">
              <a:buNone/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1; </a:t>
            </a:r>
          </a:p>
          <a:p>
            <a:pPr marL="0" indent="0">
              <a:buNone/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Bob.move_me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( 1,-1); </a:t>
            </a:r>
          </a:p>
          <a:p>
            <a:pPr marL="0" indent="0">
              <a:buNone/>
              <a:tabLst>
                <a:tab pos="346472" algn="l"/>
                <a:tab pos="685800" algn="l"/>
                <a:tab pos="1032272" algn="l"/>
                <a:tab pos="1371600" algn="l"/>
              </a:tabLst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Bob.display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5DD99BA-3AC3-45E6-8FC2-98CE5487EFF9}"/>
              </a:ext>
            </a:extLst>
          </p:cNvPr>
          <p:cNvSpPr txBox="1"/>
          <p:nvPr/>
        </p:nvSpPr>
        <p:spPr>
          <a:xfrm>
            <a:off x="5859056" y="341430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1)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404371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1434E8-F487-C14F-B3E3-2FDD13D4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key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CFD02D-C6FA-5E46-B5F1-3429ADF0A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Let’s load libraries </a:t>
            </a:r>
          </a:p>
          <a:p>
            <a:endParaRPr lang="en-US" dirty="0"/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# set matplotlib to do plots inline </a:t>
            </a:r>
          </a:p>
          <a:p>
            <a:r>
              <a:rPr lang="en-US" dirty="0"/>
              <a:t>%matplotlib inline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2315E7-F3C3-D54F-9885-A71F6FBDD039}"/>
              </a:ext>
            </a:extLst>
          </p:cNvPr>
          <p:cNvSpPr txBox="1"/>
          <p:nvPr/>
        </p:nvSpPr>
        <p:spPr>
          <a:xfrm>
            <a:off x="5859056" y="341430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2)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1867831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B684358-D359-AE47-9CB4-A391D60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54C7E334-5A9D-B343-96E1-295D23558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We'll create an environment with one chemical substrate </a:t>
                </a:r>
                <a:r>
                  <a:rPr lang="en-US" i="1" dirty="0"/>
                  <a:t>c </a:t>
                </a:r>
                <a:r>
                  <a:rPr lang="en-US" dirty="0"/>
                  <a:t>that diffuses and decays in the environment. </a:t>
                </a:r>
              </a:p>
              <a:p>
                <a:endParaRPr lang="en-US" dirty="0"/>
              </a:p>
              <a:p>
                <a:r>
                  <a:rPr lang="en-US" dirty="0"/>
                  <a:t>We'll need a </a:t>
                </a:r>
                <a:r>
                  <a:rPr lang="en-US" dirty="0" smtClean="0"/>
                  <a:t>mesh on a domain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X </a:t>
                </a:r>
                <a:r>
                  <a:rPr lang="en-US" dirty="0" smtClean="0"/>
                  <a:t>coordinates: </a:t>
                </a:r>
                <a:r>
                  <a:rPr lang="en-US" i="1" dirty="0" smtClean="0"/>
                  <a:t>m </a:t>
                </a:r>
                <a:r>
                  <a:rPr lang="en-US" dirty="0" smtClean="0"/>
                  <a:t>nodes,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Y </a:t>
                </a:r>
                <a:r>
                  <a:rPr lang="en-US" dirty="0" smtClean="0"/>
                  <a:t>coordinates: </a:t>
                </a:r>
                <a:r>
                  <a:rPr lang="en-US" i="1" dirty="0" smtClean="0"/>
                  <a:t>n </a:t>
                </a:r>
                <a:r>
                  <a:rPr lang="en-US" dirty="0" smtClean="0"/>
                  <a:t>nodes,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An array to store the chemical substrate: </a:t>
                </a:r>
                <a:r>
                  <a:rPr lang="en-US" i="1" dirty="0" smtClean="0"/>
                  <a:t>m </a:t>
                </a:r>
                <a:r>
                  <a:rPr lang="en-US" dirty="0" smtClean="0"/>
                  <a:t>×</a:t>
                </a:r>
                <a:r>
                  <a:rPr lang="en-US" i="1" dirty="0" smtClean="0"/>
                  <a:t> n </a:t>
                </a:r>
                <a:r>
                  <a:rPr lang="en-US" dirty="0" smtClean="0"/>
                  <a:t>nodes </a:t>
                </a:r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We'll store the diffusion coefficient (</a:t>
                </a:r>
                <a:r>
                  <a:rPr lang="en-US" i="1" dirty="0" smtClean="0"/>
                  <a:t>D</a:t>
                </a:r>
                <a:r>
                  <a:rPr lang="en-US" dirty="0" smtClean="0"/>
                  <a:t>) and decay rate (</a:t>
                </a:r>
                <a:r>
                  <a:rPr lang="el-GR" dirty="0" smtClean="0"/>
                  <a:t>λ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By convention,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stored at the present simulation time. 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54C7E334-5A9D-B343-96E1-295D23558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951" b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14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1434E8-F487-C14F-B3E3-2FDD13D4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class (v1)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CFD02D-C6FA-5E46-B5F1-3429ADF0A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# Declare environment class</a:t>
            </a:r>
          </a:p>
          <a:p>
            <a:r>
              <a:rPr lang="en-US" dirty="0"/>
              <a:t>class Environment: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 self , shape=[-100,-100,100,100],  m=2 , n=2 ):</a:t>
            </a:r>
          </a:p>
          <a:p>
            <a:r>
              <a:rPr lang="en-US" dirty="0"/>
              <a:t>        </a:t>
            </a:r>
            <a:r>
              <a:rPr lang="en-US" dirty="0" err="1"/>
              <a:t>self.a</a:t>
            </a:r>
            <a:r>
              <a:rPr lang="en-US" dirty="0"/>
              <a:t> = shape[0]</a:t>
            </a:r>
          </a:p>
          <a:p>
            <a:r>
              <a:rPr lang="en-US" dirty="0"/>
              <a:t>        </a:t>
            </a:r>
            <a:r>
              <a:rPr lang="en-US" dirty="0" err="1"/>
              <a:t>self.b</a:t>
            </a:r>
            <a:r>
              <a:rPr lang="en-US" dirty="0"/>
              <a:t> = shape[2]</a:t>
            </a:r>
          </a:p>
          <a:p>
            <a:r>
              <a:rPr lang="en-US" dirty="0"/>
              <a:t>        </a:t>
            </a:r>
            <a:r>
              <a:rPr lang="en-US" dirty="0" err="1"/>
              <a:t>self.c</a:t>
            </a:r>
            <a:r>
              <a:rPr lang="en-US" dirty="0"/>
              <a:t> = shape[1]</a:t>
            </a:r>
          </a:p>
          <a:p>
            <a:r>
              <a:rPr lang="en-US" dirty="0"/>
              <a:t>        </a:t>
            </a:r>
            <a:r>
              <a:rPr lang="en-US" dirty="0" err="1"/>
              <a:t>self.d</a:t>
            </a:r>
            <a:r>
              <a:rPr lang="en-US" dirty="0"/>
              <a:t> = shape[3]</a:t>
            </a:r>
          </a:p>
          <a:p>
            <a:r>
              <a:rPr lang="en-US" dirty="0"/>
              <a:t>        </a:t>
            </a:r>
            <a:r>
              <a:rPr lang="en-US" dirty="0" err="1"/>
              <a:t>self.m</a:t>
            </a:r>
            <a:r>
              <a:rPr lang="en-US" dirty="0"/>
              <a:t> = m; </a:t>
            </a:r>
          </a:p>
          <a:p>
            <a:r>
              <a:rPr lang="en-US" dirty="0"/>
              <a:t>        </a:t>
            </a:r>
            <a:r>
              <a:rPr lang="en-US" dirty="0" err="1"/>
              <a:t>self.n</a:t>
            </a:r>
            <a:r>
              <a:rPr lang="en-US" dirty="0"/>
              <a:t> = n; </a:t>
            </a:r>
          </a:p>
          <a:p>
            <a:r>
              <a:rPr lang="en-US" dirty="0"/>
              <a:t>        </a:t>
            </a:r>
            <a:r>
              <a:rPr lang="en-US" dirty="0" err="1"/>
              <a:t>self.dx</a:t>
            </a:r>
            <a:r>
              <a:rPr lang="en-US" dirty="0"/>
              <a:t> = (</a:t>
            </a:r>
            <a:r>
              <a:rPr lang="en-US" dirty="0" err="1"/>
              <a:t>self.b-self.a</a:t>
            </a:r>
            <a:r>
              <a:rPr lang="en-US" dirty="0"/>
              <a:t>)/(m-1); </a:t>
            </a:r>
          </a:p>
          <a:p>
            <a:r>
              <a:rPr lang="en-US" dirty="0"/>
              <a:t>        </a:t>
            </a:r>
            <a:r>
              <a:rPr lang="en-US" dirty="0" err="1"/>
              <a:t>self.dy</a:t>
            </a:r>
            <a:r>
              <a:rPr lang="en-US" dirty="0"/>
              <a:t> = (</a:t>
            </a:r>
            <a:r>
              <a:rPr lang="en-US" dirty="0" err="1"/>
              <a:t>self.d-self.c</a:t>
            </a:r>
            <a:r>
              <a:rPr lang="en-US" dirty="0"/>
              <a:t>)/(n-1);</a:t>
            </a:r>
          </a:p>
          <a:p>
            <a:r>
              <a:rPr lang="en-US" dirty="0"/>
              <a:t>        </a:t>
            </a:r>
            <a:r>
              <a:rPr lang="en-US" dirty="0" err="1"/>
              <a:t>self.X</a:t>
            </a:r>
            <a:r>
              <a:rPr lang="en-US" dirty="0"/>
              <a:t> = </a:t>
            </a:r>
            <a:r>
              <a:rPr lang="en-US" dirty="0" err="1"/>
              <a:t>np.linspace</a:t>
            </a:r>
            <a:r>
              <a:rPr lang="en-US" dirty="0"/>
              <a:t>( </a:t>
            </a:r>
            <a:r>
              <a:rPr lang="en-US" dirty="0" err="1"/>
              <a:t>self.a</a:t>
            </a:r>
            <a:r>
              <a:rPr lang="en-US" dirty="0"/>
              <a:t>, </a:t>
            </a:r>
            <a:r>
              <a:rPr lang="en-US" dirty="0" err="1"/>
              <a:t>self.b</a:t>
            </a:r>
            <a:r>
              <a:rPr lang="en-US" dirty="0"/>
              <a:t> , m )</a:t>
            </a:r>
          </a:p>
          <a:p>
            <a:r>
              <a:rPr lang="en-US" dirty="0"/>
              <a:t>        </a:t>
            </a:r>
            <a:r>
              <a:rPr lang="en-US" dirty="0" err="1"/>
              <a:t>self.Y</a:t>
            </a:r>
            <a:r>
              <a:rPr lang="en-US" dirty="0"/>
              <a:t> = </a:t>
            </a:r>
            <a:r>
              <a:rPr lang="en-US" dirty="0" err="1"/>
              <a:t>np.linspace</a:t>
            </a:r>
            <a:r>
              <a:rPr lang="en-US" dirty="0"/>
              <a:t>( </a:t>
            </a:r>
            <a:r>
              <a:rPr lang="en-US" dirty="0" err="1"/>
              <a:t>self.c</a:t>
            </a:r>
            <a:r>
              <a:rPr lang="en-US" dirty="0"/>
              <a:t>, </a:t>
            </a:r>
            <a:r>
              <a:rPr lang="en-US" dirty="0" err="1"/>
              <a:t>self.d</a:t>
            </a:r>
            <a:r>
              <a:rPr lang="en-US" dirty="0"/>
              <a:t>, n )</a:t>
            </a:r>
          </a:p>
          <a:p>
            <a:r>
              <a:rPr lang="en-US" dirty="0"/>
              <a:t>        </a:t>
            </a:r>
            <a:r>
              <a:rPr lang="en-US" dirty="0" err="1"/>
              <a:t>self.C</a:t>
            </a:r>
            <a:r>
              <a:rPr lang="en-US" dirty="0"/>
              <a:t> = </a:t>
            </a:r>
            <a:r>
              <a:rPr lang="en-US" dirty="0" err="1"/>
              <a:t>np.zeros</a:t>
            </a:r>
            <a:r>
              <a:rPr lang="en-US" dirty="0"/>
              <a:t>((</a:t>
            </a:r>
            <a:r>
              <a:rPr lang="en-US" dirty="0" err="1"/>
              <a:t>m,n</a:t>
            </a:r>
            <a:r>
              <a:rPr lang="en-US" dirty="0"/>
              <a:t>)); </a:t>
            </a:r>
          </a:p>
          <a:p>
            <a:r>
              <a:rPr lang="en-US" dirty="0"/>
              <a:t>        return; </a:t>
            </a:r>
          </a:p>
          <a:p>
            <a:r>
              <a:rPr lang="en-US" dirty="0"/>
              <a:t>    def setup( self , D=1000, decay=0.1 , initial=1.0, boundary=1.0 ):</a:t>
            </a:r>
          </a:p>
          <a:p>
            <a:r>
              <a:rPr lang="en-US" dirty="0"/>
              <a:t>        </a:t>
            </a:r>
            <a:r>
              <a:rPr lang="en-US" dirty="0" err="1"/>
              <a:t>self.D</a:t>
            </a:r>
            <a:r>
              <a:rPr lang="en-US" dirty="0"/>
              <a:t> = D; </a:t>
            </a:r>
          </a:p>
          <a:p>
            <a:r>
              <a:rPr lang="en-US" dirty="0"/>
              <a:t>        </a:t>
            </a:r>
            <a:r>
              <a:rPr lang="en-US" dirty="0" err="1"/>
              <a:t>self.decay</a:t>
            </a:r>
            <a:r>
              <a:rPr lang="en-US" dirty="0"/>
              <a:t> = decay; # In Python you can evidently declare more class elements in methods</a:t>
            </a:r>
          </a:p>
          <a:p>
            <a:r>
              <a:rPr lang="en-US" dirty="0"/>
              <a:t>        # set boundary values </a:t>
            </a:r>
          </a:p>
          <a:p>
            <a:r>
              <a:rPr lang="en-US" dirty="0"/>
              <a:t>        </a:t>
            </a:r>
            <a:r>
              <a:rPr lang="en-US" dirty="0" err="1"/>
              <a:t>self.C</a:t>
            </a:r>
            <a:r>
              <a:rPr lang="en-US" dirty="0"/>
              <a:t> = boundary * </a:t>
            </a:r>
            <a:r>
              <a:rPr lang="en-US" dirty="0" err="1"/>
              <a:t>np.ones</a:t>
            </a:r>
            <a:r>
              <a:rPr lang="en-US" dirty="0"/>
              <a:t>((</a:t>
            </a:r>
            <a:r>
              <a:rPr lang="en-US" dirty="0" err="1"/>
              <a:t>self.m,self.n</a:t>
            </a:r>
            <a:r>
              <a:rPr lang="en-US" dirty="0"/>
              <a:t>))</a:t>
            </a:r>
          </a:p>
          <a:p>
            <a:r>
              <a:rPr lang="en-US" dirty="0"/>
              <a:t>        # set interior values to initial value </a:t>
            </a:r>
          </a:p>
          <a:p>
            <a:r>
              <a:rPr lang="en-US" dirty="0"/>
              <a:t>        for j in range(1,self.n-1):</a:t>
            </a:r>
          </a:p>
          <a:p>
            <a:r>
              <a:rPr lang="en-US" dirty="0"/>
              <a:t>            for </a:t>
            </a:r>
            <a:r>
              <a:rPr lang="en-US" dirty="0" err="1"/>
              <a:t>i</a:t>
            </a:r>
            <a:r>
              <a:rPr lang="en-US" dirty="0"/>
              <a:t> in range(1,self.m-1):</a:t>
            </a:r>
          </a:p>
          <a:p>
            <a:r>
              <a:rPr lang="en-US" dirty="0"/>
              <a:t>                </a:t>
            </a:r>
            <a:r>
              <a:rPr lang="en-US" dirty="0" err="1"/>
              <a:t>self.C</a:t>
            </a:r>
            <a:r>
              <a:rPr lang="en-US" dirty="0"/>
              <a:t>[</a:t>
            </a:r>
            <a:r>
              <a:rPr lang="en-US" dirty="0" err="1"/>
              <a:t>i,j</a:t>
            </a:r>
            <a:r>
              <a:rPr lang="en-US" dirty="0"/>
              <a:t>] = initial ; </a:t>
            </a:r>
          </a:p>
          <a:p>
            <a:r>
              <a:rPr lang="en-US" dirty="0"/>
              <a:t>        print( 'Length scale: ' + str( </a:t>
            </a:r>
            <a:r>
              <a:rPr lang="en-US" dirty="0" err="1"/>
              <a:t>np.sqrt</a:t>
            </a:r>
            <a:r>
              <a:rPr lang="en-US" dirty="0"/>
              <a:t>(</a:t>
            </a:r>
            <a:r>
              <a:rPr lang="en-US" dirty="0" err="1"/>
              <a:t>self.D</a:t>
            </a:r>
            <a:r>
              <a:rPr lang="en-US" dirty="0"/>
              <a:t>/</a:t>
            </a:r>
            <a:r>
              <a:rPr lang="en-US" dirty="0" err="1"/>
              <a:t>self.decay</a:t>
            </a:r>
            <a:r>
              <a:rPr lang="en-US" dirty="0"/>
              <a:t>) ) )</a:t>
            </a:r>
          </a:p>
          <a:p>
            <a:r>
              <a:rPr lang="en-US" dirty="0"/>
              <a:t>        return;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92315E7-F3C3-D54F-9885-A71F6FBDD039}"/>
              </a:ext>
            </a:extLst>
          </p:cNvPr>
          <p:cNvSpPr txBox="1"/>
          <p:nvPr/>
        </p:nvSpPr>
        <p:spPr>
          <a:xfrm>
            <a:off x="5788718" y="1444827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3)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1677948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A5245D-EEA8-B945-87F3-C338E68B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0F9AD-043C-9848-A0F9-B1673D35C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 = Environment( [-100,0,200,400] , 31,41 ) </a:t>
            </a:r>
          </a:p>
          <a:p>
            <a:endParaRPr lang="en-US" dirty="0"/>
          </a:p>
          <a:p>
            <a:r>
              <a:rPr lang="en-US" dirty="0" err="1"/>
              <a:t>E.setup</a:t>
            </a:r>
            <a:r>
              <a:rPr lang="en-US" dirty="0"/>
              <a:t>( 1000, 0.1 , 0.5 , 1 )</a:t>
            </a:r>
          </a:p>
          <a:p>
            <a:endParaRPr lang="en-US" dirty="0"/>
          </a:p>
          <a:p>
            <a:r>
              <a:rPr lang="en-US" dirty="0" err="1"/>
              <a:t>plt.contourf</a:t>
            </a:r>
            <a:r>
              <a:rPr lang="en-US" dirty="0"/>
              <a:t>( E.X, E.Y, </a:t>
            </a:r>
            <a:r>
              <a:rPr lang="en-US" dirty="0" err="1"/>
              <a:t>np.transpose</a:t>
            </a:r>
            <a:r>
              <a:rPr lang="en-US" dirty="0"/>
              <a:t>( E.C ) )</a:t>
            </a:r>
          </a:p>
          <a:p>
            <a:r>
              <a:rPr lang="en-US" dirty="0" err="1"/>
              <a:t>plt.axis</a:t>
            </a:r>
            <a:r>
              <a:rPr lang="en-US" dirty="0"/>
              <a:t>('image')</a:t>
            </a:r>
          </a:p>
          <a:p>
            <a:r>
              <a:rPr lang="en-US" dirty="0" err="1"/>
              <a:t>plt.colorbar</a:t>
            </a:r>
            <a:r>
              <a:rPr lang="en-US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A496CA4-263A-3944-83F9-C79F0151CA5E}"/>
              </a:ext>
            </a:extLst>
          </p:cNvPr>
          <p:cNvSpPr txBox="1"/>
          <p:nvPr/>
        </p:nvSpPr>
        <p:spPr>
          <a:xfrm>
            <a:off x="5788718" y="1444827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3)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34302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agent-based modeling in biology: Part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sz="3600" dirty="0" smtClean="0">
                <a:solidFill>
                  <a:schemeClr val="tx1"/>
                </a:solidFill>
              </a:rPr>
              <a:t>(Python-based)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b="1" dirty="0"/>
              <a:t>Paul Macklin, </a:t>
            </a:r>
            <a:r>
              <a:rPr lang="en-US" b="1" dirty="0" err="1"/>
              <a:t>Ph.D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February 16, 2021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714432E-36C1-A94C-9EBD-4426F80591D1}"/>
              </a:ext>
            </a:extLst>
          </p:cNvPr>
          <p:cNvGrpSpPr/>
          <p:nvPr/>
        </p:nvGrpSpPr>
        <p:grpSpPr>
          <a:xfrm>
            <a:off x="644952" y="2000856"/>
            <a:ext cx="1828800" cy="2423160"/>
            <a:chOff x="-413073" y="-367260"/>
            <a:chExt cx="1828800" cy="24231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8AFDC6DC-5090-BD4B-B12C-9F4B98951AF9}"/>
                </a:ext>
              </a:extLst>
            </p:cNvPr>
            <p:cNvSpPr txBox="1"/>
            <p:nvPr/>
          </p:nvSpPr>
          <p:spPr>
            <a:xfrm>
              <a:off x="-413073" y="-367260"/>
              <a:ext cx="1828800" cy="2423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990000"/>
              </a:solidFill>
            </a:ln>
          </p:spPr>
          <p:txBody>
            <a:bodyPr wrap="square" lIns="45720" tIns="45720" rIns="45720" bIns="4572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rgbClr val="990000"/>
                  </a:solidFill>
                </a:rPr>
                <a:t>Lecture materials and code are available at: </a:t>
              </a:r>
            </a:p>
            <a:p>
              <a:pPr algn="ctr"/>
              <a:endParaRPr lang="en-US" b="1" dirty="0">
                <a:solidFill>
                  <a:srgbClr val="990000"/>
                </a:solidFill>
              </a:endParaRPr>
            </a:p>
            <a:p>
              <a:pPr algn="ctr"/>
              <a:endParaRPr lang="en-US" sz="10400" b="1" dirty="0">
                <a:solidFill>
                  <a:srgbClr val="99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990000"/>
                  </a:solidFill>
                </a:rPr>
                <a:t>[</a:t>
              </a:r>
              <a:r>
                <a:rPr lang="en-US" dirty="0">
                  <a:solidFill>
                    <a:srgbClr val="990000"/>
                  </a:solidFill>
                  <a:hlinkClick r:id="rId2"/>
                </a:rPr>
                <a:t>link</a:t>
              </a:r>
              <a:r>
                <a:rPr lang="en-US" b="1" dirty="0">
                  <a:solidFill>
                    <a:srgbClr val="990000"/>
                  </a:solidFill>
                </a:rPr>
                <a:t>]</a:t>
              </a:r>
            </a:p>
          </p:txBody>
        </p:sp>
        <p:pic>
          <p:nvPicPr>
            <p:cNvPr id="7" name="Picture 6" descr="Qr code&#10;&#10;Description automatically generated">
              <a:hlinkClick r:id="rId2"/>
              <a:extLst>
                <a:ext uri="{FF2B5EF4-FFF2-40B4-BE49-F238E27FC236}">
                  <a16:creationId xmlns:a16="http://schemas.microsoft.com/office/drawing/2014/main" xmlns="" id="{4DC34307-C4BE-E340-B58B-2145F9B1D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59" r="3709"/>
            <a:stretch/>
          </p:blipFill>
          <p:spPr>
            <a:xfrm>
              <a:off x="-353487" y="22508"/>
              <a:ext cx="1701384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2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2B684358-D359-AE47-9CB4-A391D604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diffusion and plotting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54C7E334-5A9D-B343-96E1-295D23558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 smtClean="0"/>
                  <a:t>Now, we want to solve the diffusion-decay equation: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 smtClean="0"/>
                  <a:t>We approximate the partial derivatives with finite differences: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 smtClean="0"/>
                  <a:t>Then, algebraically solve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54C7E334-5A9D-B343-96E1-295D23558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803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0A47EB7-9B33-F34F-BA20-0B52EC72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class (v2)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C57B84A-E4AA-FB47-86F5-C05B68C4E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# Declare environment class</a:t>
            </a:r>
          </a:p>
          <a:p>
            <a:r>
              <a:rPr lang="en-US" dirty="0"/>
              <a:t>class Environment:</a:t>
            </a:r>
          </a:p>
          <a:p>
            <a:r>
              <a:rPr lang="en-US" dirty="0"/>
              <a:t>    # __</a:t>
            </a:r>
            <a:r>
              <a:rPr lang="en-US" dirty="0" err="1"/>
              <a:t>init</a:t>
            </a:r>
            <a:r>
              <a:rPr lang="en-US" dirty="0"/>
              <a:t>__ and setup as before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    def update( self , dt=0.001 ):</a:t>
            </a:r>
          </a:p>
          <a:p>
            <a:r>
              <a:rPr lang="en-US" dirty="0"/>
              <a:t>        # define constants for simplicity </a:t>
            </a:r>
          </a:p>
          <a:p>
            <a:r>
              <a:rPr lang="en-US" dirty="0"/>
              <a:t>        A = </a:t>
            </a:r>
            <a:r>
              <a:rPr lang="en-US" dirty="0" err="1"/>
              <a:t>self.D</a:t>
            </a:r>
            <a:r>
              <a:rPr lang="en-US" dirty="0"/>
              <a:t> * dt / ( </a:t>
            </a:r>
            <a:r>
              <a:rPr lang="en-US" dirty="0" err="1"/>
              <a:t>self.dx</a:t>
            </a:r>
            <a:r>
              <a:rPr lang="en-US" dirty="0"/>
              <a:t>**2 )</a:t>
            </a:r>
          </a:p>
          <a:p>
            <a:r>
              <a:rPr lang="en-US" dirty="0"/>
              <a:t>        B = </a:t>
            </a:r>
            <a:r>
              <a:rPr lang="en-US" dirty="0" err="1"/>
              <a:t>self.D</a:t>
            </a:r>
            <a:r>
              <a:rPr lang="en-US" dirty="0"/>
              <a:t> * dt / ( </a:t>
            </a:r>
            <a:r>
              <a:rPr lang="en-US" dirty="0" err="1"/>
              <a:t>self.dy</a:t>
            </a:r>
            <a:r>
              <a:rPr lang="en-US" dirty="0"/>
              <a:t>**2 )</a:t>
            </a:r>
          </a:p>
          <a:p>
            <a:r>
              <a:rPr lang="en-US" dirty="0"/>
              <a:t>        C = </a:t>
            </a:r>
            <a:r>
              <a:rPr lang="en-US" dirty="0" err="1"/>
              <a:t>self.decay</a:t>
            </a:r>
            <a:r>
              <a:rPr lang="en-US" dirty="0"/>
              <a:t> * dt </a:t>
            </a:r>
          </a:p>
          <a:p>
            <a:r>
              <a:rPr lang="en-US" dirty="0"/>
              <a:t>        # copy the prior solution. </a:t>
            </a:r>
          </a:p>
          <a:p>
            <a:r>
              <a:rPr lang="en-US" dirty="0"/>
              <a:t>        old = </a:t>
            </a:r>
            <a:r>
              <a:rPr lang="en-US" dirty="0" err="1"/>
              <a:t>self.C.copy</a:t>
            </a:r>
            <a:r>
              <a:rPr lang="en-US" dirty="0"/>
              <a:t>(); # make sure this is a real copy and not a reference.         </a:t>
            </a:r>
          </a:p>
          <a:p>
            <a:r>
              <a:rPr lang="en-US" dirty="0"/>
              <a:t>        # finite differences for decay-diffusion </a:t>
            </a:r>
          </a:p>
          <a:p>
            <a:r>
              <a:rPr lang="en-US" dirty="0"/>
              <a:t>        for </a:t>
            </a:r>
            <a:r>
              <a:rPr lang="en-US" dirty="0" err="1"/>
              <a:t>i</a:t>
            </a:r>
            <a:r>
              <a:rPr lang="en-US" dirty="0"/>
              <a:t> in range(1,self.m-1):</a:t>
            </a:r>
          </a:p>
          <a:p>
            <a:r>
              <a:rPr lang="en-US" dirty="0"/>
              <a:t>            for j in range(1,self.n-1):</a:t>
            </a:r>
          </a:p>
          <a:p>
            <a:r>
              <a:rPr lang="en-US" dirty="0"/>
              <a:t>                </a:t>
            </a:r>
            <a:r>
              <a:rPr lang="en-US" dirty="0" err="1"/>
              <a:t>self.C</a:t>
            </a:r>
            <a:r>
              <a:rPr lang="en-US" dirty="0"/>
              <a:t>[</a:t>
            </a:r>
            <a:r>
              <a:rPr lang="en-US" dirty="0" err="1"/>
              <a:t>i,j</a:t>
            </a:r>
            <a:r>
              <a:rPr lang="en-US" dirty="0"/>
              <a:t>] = (1-2*A-2*B-C)*old[</a:t>
            </a:r>
            <a:r>
              <a:rPr lang="en-US" dirty="0" err="1"/>
              <a:t>i,j</a:t>
            </a:r>
            <a:r>
              <a:rPr lang="en-US" dirty="0"/>
              <a:t>] + A*(old[i-1,j]+old[i+1,j]) </a:t>
            </a:r>
          </a:p>
          <a:p>
            <a:r>
              <a:rPr lang="en-US" dirty="0"/>
              <a:t>                    + B*( old[i,j-1]+old[i,j+1] );     </a:t>
            </a:r>
          </a:p>
          <a:p>
            <a:r>
              <a:rPr lang="en-US" dirty="0"/>
              <a:t>        return;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    def plot( self ):</a:t>
            </a:r>
          </a:p>
          <a:p>
            <a:r>
              <a:rPr lang="en-US" dirty="0"/>
              <a:t>        </a:t>
            </a:r>
            <a:r>
              <a:rPr lang="en-US" dirty="0" err="1"/>
              <a:t>plt.clf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  <a:r>
              <a:rPr lang="en-US" dirty="0" err="1"/>
              <a:t>plt.contourf</a:t>
            </a:r>
            <a:r>
              <a:rPr lang="en-US" dirty="0"/>
              <a:t>( </a:t>
            </a:r>
            <a:r>
              <a:rPr lang="en-US" dirty="0" err="1"/>
              <a:t>self.X</a:t>
            </a:r>
            <a:r>
              <a:rPr lang="en-US" dirty="0"/>
              <a:t>, </a:t>
            </a:r>
            <a:r>
              <a:rPr lang="en-US" dirty="0" err="1"/>
              <a:t>self.Y</a:t>
            </a:r>
            <a:r>
              <a:rPr lang="en-US" dirty="0"/>
              <a:t>, </a:t>
            </a:r>
            <a:r>
              <a:rPr lang="en-US" dirty="0" err="1"/>
              <a:t>np.transpose</a:t>
            </a:r>
            <a:r>
              <a:rPr lang="en-US" dirty="0"/>
              <a:t>( </a:t>
            </a:r>
            <a:r>
              <a:rPr lang="en-US" dirty="0" err="1"/>
              <a:t>self.C</a:t>
            </a:r>
            <a:r>
              <a:rPr lang="en-US" dirty="0"/>
              <a:t> ) )</a:t>
            </a:r>
          </a:p>
          <a:p>
            <a:r>
              <a:rPr lang="en-US" dirty="0"/>
              <a:t>        </a:t>
            </a:r>
            <a:r>
              <a:rPr lang="en-US" dirty="0" err="1"/>
              <a:t>plt.axis</a:t>
            </a:r>
            <a:r>
              <a:rPr lang="en-US" dirty="0"/>
              <a:t>('image')</a:t>
            </a:r>
          </a:p>
          <a:p>
            <a:r>
              <a:rPr lang="en-US" dirty="0"/>
              <a:t>        </a:t>
            </a:r>
            <a:r>
              <a:rPr lang="en-US" dirty="0" err="1"/>
              <a:t>plt.colorbar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  <a:r>
              <a:rPr lang="en-US" dirty="0" err="1"/>
              <a:t>plt.xlabel</a:t>
            </a:r>
            <a:r>
              <a:rPr lang="en-US" dirty="0"/>
              <a:t>('x')</a:t>
            </a:r>
          </a:p>
          <a:p>
            <a:r>
              <a:rPr lang="en-US" dirty="0"/>
              <a:t>        </a:t>
            </a:r>
            <a:r>
              <a:rPr lang="en-US" dirty="0" err="1"/>
              <a:t>plt.ylabel</a:t>
            </a:r>
            <a:r>
              <a:rPr lang="en-US" dirty="0"/>
              <a:t>('y')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BD980C6-1F5D-C047-9C49-DEC4B4042FE5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4)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2469067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899953-40B8-434B-AA86-A3C38FE6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on 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xmlns="" id="{DB302434-7753-3B4F-97F6-48A79AAD27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For an explicit finite difference method, the time step size must be chosen to maintain numerical stability. 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n</a:t>
                </a:r>
                <a:r>
                  <a:rPr lang="en-US" dirty="0"/>
                  <a:t>-dimensional diffusion, the criterion </a:t>
                </a:r>
                <a:r>
                  <a:rPr lang="en-US" dirty="0" smtClean="0"/>
                  <a:t>is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sz="1600" dirty="0" smtClean="0"/>
                  <a:t>(Theory: Information </a:t>
                </a:r>
                <a:r>
                  <a:rPr lang="en-US" sz="1600" dirty="0"/>
                  <a:t>cannot spread across your mesh faster than the diffusion process.)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B302434-7753-3B4F-97F6-48A79AAD27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36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0A47EB7-9B33-F34F-BA20-0B52EC72F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BC57B84A-E4AA-FB47-86F5-C05B68C4E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 declare an environment </a:t>
            </a:r>
          </a:p>
          <a:p>
            <a:r>
              <a:rPr lang="en-US" dirty="0"/>
              <a:t>E = Environment( [-250,-250,250,250] , 26,26 ) </a:t>
            </a:r>
          </a:p>
          <a:p>
            <a:r>
              <a:rPr lang="en-US" dirty="0"/>
              <a:t># set up</a:t>
            </a:r>
          </a:p>
          <a:p>
            <a:r>
              <a:rPr lang="en-US" dirty="0" err="1"/>
              <a:t>E.setup</a:t>
            </a:r>
            <a:r>
              <a:rPr lang="en-US" dirty="0"/>
              <a:t>( 10000, 1 , 0.5 , 1 )</a:t>
            </a:r>
          </a:p>
          <a:p>
            <a:endParaRPr lang="en-US" dirty="0"/>
          </a:p>
          <a:p>
            <a:r>
              <a:rPr lang="en-US" dirty="0"/>
              <a:t>dt = </a:t>
            </a:r>
            <a:r>
              <a:rPr lang="en-US" dirty="0" err="1"/>
              <a:t>E.dx</a:t>
            </a:r>
            <a:r>
              <a:rPr lang="en-US" dirty="0"/>
              <a:t>**2 / (2 * 2 * E.D )</a:t>
            </a:r>
          </a:p>
          <a:p>
            <a:endParaRPr lang="en-US" dirty="0"/>
          </a:p>
          <a:p>
            <a:r>
              <a:rPr lang="en-US" dirty="0"/>
              <a:t>print(dt)</a:t>
            </a:r>
          </a:p>
          <a:p>
            <a:endParaRPr lang="en-US" dirty="0"/>
          </a:p>
          <a:p>
            <a:r>
              <a:rPr lang="en-US" dirty="0"/>
              <a:t># main test loop</a:t>
            </a:r>
          </a:p>
          <a:p>
            <a:r>
              <a:rPr lang="en-US" dirty="0"/>
              <a:t>for n in range(100):</a:t>
            </a:r>
          </a:p>
          <a:p>
            <a:r>
              <a:rPr lang="en-US" dirty="0"/>
              <a:t>    if( n % 20  == 0 ):</a:t>
            </a:r>
          </a:p>
          <a:p>
            <a:r>
              <a:rPr lang="en-US" dirty="0"/>
              <a:t>        </a:t>
            </a:r>
            <a:r>
              <a:rPr lang="en-US" dirty="0" err="1"/>
              <a:t>E.plot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  <a:r>
              <a:rPr lang="en-US" dirty="0" err="1"/>
              <a:t>plt.show</a:t>
            </a:r>
            <a:r>
              <a:rPr lang="en-US" dirty="0"/>
              <a:t>() </a:t>
            </a:r>
          </a:p>
          <a:p>
            <a:r>
              <a:rPr lang="en-US" dirty="0"/>
              <a:t>    </a:t>
            </a:r>
            <a:r>
              <a:rPr lang="en-US" dirty="0" err="1"/>
              <a:t>E.update</a:t>
            </a:r>
            <a:r>
              <a:rPr lang="en-US" dirty="0"/>
              <a:t>( dt )</a:t>
            </a:r>
          </a:p>
          <a:p>
            <a:r>
              <a:rPr lang="en-US" dirty="0"/>
              <a:t>    </a:t>
            </a:r>
          </a:p>
          <a:p>
            <a:r>
              <a:rPr lang="en-US" dirty="0" err="1"/>
              <a:t>E.plot</a:t>
            </a:r>
            <a:r>
              <a:rPr lang="en-US" dirty="0"/>
              <a:t>()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03D973B-83C3-8F44-BFEE-55C678ADA9D4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4)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141189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257142-E673-6246-9F06-462D0062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Cell class (v1)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2C0340B-7C80-5C49-97AF-6CB5794DA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iteratively </a:t>
            </a:r>
            <a:r>
              <a:rPr lang="en-US"/>
              <a:t>create </a:t>
            </a:r>
            <a:r>
              <a:rPr lang="en-US" smtClean="0"/>
              <a:t>and </a:t>
            </a:r>
            <a:r>
              <a:rPr lang="en-US" dirty="0"/>
              <a:t>refine a Cell class.</a:t>
            </a:r>
          </a:p>
          <a:p>
            <a:endParaRPr lang="en-US" dirty="0"/>
          </a:p>
          <a:p>
            <a:r>
              <a:rPr lang="en-US" dirty="0"/>
              <a:t>The first version will add a constructor and basic cell-cell mechanics</a:t>
            </a:r>
          </a:p>
          <a:p>
            <a:pPr lvl="1"/>
            <a:r>
              <a:rPr lang="en-US" dirty="0"/>
              <a:t>Each cell will interact with nearby cells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We'll use a spring-like force to model the combined effects of adhesion and repulsion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We'll assume dissipative (drag-like) forces lead to fast equilibration, allowing us to solve for the cell velocity.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3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velocities: math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Suppose cell </a:t>
                </a:r>
                <a:r>
                  <a:rPr lang="en-US" i="1" dirty="0"/>
                  <a:t>i </a:t>
                </a:r>
                <a:r>
                  <a:rPr lang="en-US" dirty="0"/>
                  <a:t>and cell </a:t>
                </a:r>
                <a:r>
                  <a:rPr lang="en-US" i="1" dirty="0"/>
                  <a:t>j </a:t>
                </a:r>
                <a:r>
                  <a:rPr lang="en-US" dirty="0"/>
                  <a:t>are connected by a spring with constant </a:t>
                </a:r>
                <a:r>
                  <a:rPr lang="en-US" i="1" dirty="0" err="1"/>
                  <a:t>k</a:t>
                </a:r>
                <a:r>
                  <a:rPr lang="en-US" i="1" baseline="-25000" dirty="0" err="1"/>
                  <a:t>ij</a:t>
                </a:r>
                <a:r>
                  <a:rPr lang="en-US" i="1" dirty="0"/>
                  <a:t>. </a:t>
                </a:r>
                <a:endParaRPr lang="en-US" dirty="0"/>
              </a:p>
              <a:p>
                <a:r>
                  <a:rPr lang="en-US" dirty="0"/>
                  <a:t>Suppose they have radii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j</a:t>
                </a:r>
                <a:r>
                  <a:rPr lang="en-US" dirty="0"/>
                  <a:t>, and the equilibrium spacing is </a:t>
                </a:r>
                <a:r>
                  <a:rPr lang="en-US" i="1" dirty="0" err="1"/>
                  <a:t>s</a:t>
                </a:r>
                <a:r>
                  <a:rPr lang="en-US" i="1" baseline="-25000" dirty="0" err="1"/>
                  <a:t>ij</a:t>
                </a:r>
                <a:r>
                  <a:rPr lang="en-US" i="1" dirty="0"/>
                  <a:t> =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i</a:t>
                </a:r>
                <a:r>
                  <a:rPr lang="en-US" i="1" dirty="0"/>
                  <a:t> + </a:t>
                </a:r>
                <a:r>
                  <a:rPr lang="en-US" i="1" dirty="0" err="1"/>
                  <a:t>R</a:t>
                </a:r>
                <a:r>
                  <a:rPr lang="en-US" i="1" baseline="-25000" dirty="0" err="1"/>
                  <a:t>j</a:t>
                </a:r>
                <a:r>
                  <a:rPr lang="en-US" i="1" dirty="0"/>
                  <a:t>.</a:t>
                </a:r>
                <a:endParaRPr lang="en-US" dirty="0"/>
              </a:p>
              <a:p>
                <a:r>
                  <a:rPr lang="en-US" dirty="0"/>
                  <a:t>Suppose the maximum cell-cell interaction distance is </a:t>
                </a:r>
                <a:r>
                  <a:rPr lang="en-US" i="1" dirty="0" err="1"/>
                  <a:t>R</a:t>
                </a:r>
                <a:r>
                  <a:rPr lang="en-US" baseline="-25000" dirty="0" err="1"/>
                  <a:t>max</a:t>
                </a:r>
                <a:r>
                  <a:rPr lang="en-US" dirty="0"/>
                  <a:t> &gt; </a:t>
                </a:r>
                <a:r>
                  <a:rPr lang="en-US" i="1" dirty="0" err="1"/>
                  <a:t>s</a:t>
                </a:r>
                <a:r>
                  <a:rPr lang="en-US" i="1" baseline="-25000" dirty="0" err="1"/>
                  <a:t>ij</a:t>
                </a:r>
                <a:r>
                  <a:rPr lang="en-US" i="1" dirty="0"/>
                  <a:t>.</a:t>
                </a:r>
              </a:p>
              <a:p>
                <a:pPr algn="just"/>
                <a:endParaRPr lang="en-US" sz="1100" dirty="0"/>
              </a:p>
              <a:p>
                <a:pPr algn="just"/>
                <a:r>
                  <a:rPr lang="en-US" dirty="0"/>
                  <a:t>Let's calculate: </a:t>
                </a:r>
              </a:p>
              <a:p>
                <a:pPr lvl="1" algn="just"/>
                <a:r>
                  <a:rPr lang="en-US" dirty="0"/>
                  <a:t>The displacement (directed from </a:t>
                </a:r>
                <a:r>
                  <a:rPr lang="en-US" i="1" dirty="0"/>
                  <a:t>i </a:t>
                </a:r>
                <a:r>
                  <a:rPr lang="en-US" dirty="0"/>
                  <a:t>to </a:t>
                </a:r>
                <a:r>
                  <a:rPr lang="en-US" i="1" dirty="0"/>
                  <a:t>j</a:t>
                </a:r>
                <a:r>
                  <a:rPr lang="en-US" dirty="0"/>
                  <a:t>) is: </a:t>
                </a:r>
              </a:p>
              <a:p>
                <a:pPr marL="17145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lvl="1" algn="just"/>
                <a:r>
                  <a:rPr lang="en-US" dirty="0"/>
                  <a:t>The distance between </a:t>
                </a:r>
                <a:r>
                  <a:rPr lang="en-US" i="1" dirty="0"/>
                  <a:t>i </a:t>
                </a:r>
                <a:r>
                  <a:rPr lang="en-US" dirty="0"/>
                  <a:t>and </a:t>
                </a:r>
                <a:r>
                  <a:rPr lang="en-US" i="1" dirty="0"/>
                  <a:t>j </a:t>
                </a:r>
                <a:r>
                  <a:rPr lang="en-US" dirty="0"/>
                  <a:t>is: </a:t>
                </a:r>
              </a:p>
              <a:p>
                <a:pPr marL="17145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1" algn="just"/>
                <a:r>
                  <a:rPr lang="en-US" dirty="0"/>
                  <a:t>The normal unit vector from </a:t>
                </a:r>
                <a:r>
                  <a:rPr lang="en-US" i="1" dirty="0"/>
                  <a:t>i </a:t>
                </a:r>
                <a:r>
                  <a:rPr lang="en-US" dirty="0"/>
                  <a:t>to </a:t>
                </a:r>
                <a:r>
                  <a:rPr lang="en-US" i="1" dirty="0"/>
                  <a:t>j </a:t>
                </a:r>
                <a:r>
                  <a:rPr lang="en-US" dirty="0"/>
                  <a:t>is: </a:t>
                </a:r>
              </a:p>
              <a:p>
                <a:pPr marL="17145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/>
              </a:p>
              <a:p>
                <a:pPr lvl="1" algn="just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/>
                  <a:t>, then the spring-like force acting upon cell </a:t>
                </a:r>
                <a:r>
                  <a:rPr lang="en-US" i="1" dirty="0"/>
                  <a:t>i</a:t>
                </a:r>
                <a:r>
                  <a:rPr lang="en-US" dirty="0"/>
                  <a:t> is: </a:t>
                </a:r>
              </a:p>
              <a:p>
                <a:pPr marL="17145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0" indent="0" algn="just">
                  <a:buNone/>
                </a:pPr>
                <a:r>
                  <a:rPr lang="en-US" dirty="0"/>
                  <a:t>	(Otherwise,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.) </a:t>
                </a:r>
              </a:p>
              <a:p>
                <a:pPr algn="just"/>
                <a:endParaRPr lang="en-US" sz="1100" dirty="0"/>
              </a:p>
              <a:p>
                <a:pPr algn="just"/>
                <a:r>
                  <a:rPr lang="en-US" dirty="0"/>
                  <a:t>Sanity check: </a:t>
                </a:r>
              </a:p>
              <a:p>
                <a:pPr marL="400050" lvl="1" indent="-228600" algn="just">
                  <a:buFont typeface="+mj-lt"/>
                  <a:buAutoNum type="romanL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then the cells are too close together. The force is directed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away from cell </a:t>
                </a:r>
                <a:r>
                  <a:rPr lang="en-US" i="1" dirty="0"/>
                  <a:t>j </a:t>
                </a:r>
                <a:r>
                  <a:rPr lang="en-US" dirty="0"/>
                  <a:t>to increase displacement. </a:t>
                </a:r>
              </a:p>
              <a:p>
                <a:pPr marL="400050" lvl="1" indent="-228600" algn="just">
                  <a:buFont typeface="+mj-lt"/>
                  <a:buAutoNum type="romanL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then the cells are too far apart. The force is directed along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towards cell </a:t>
                </a:r>
                <a:r>
                  <a:rPr lang="en-US" i="1" dirty="0"/>
                  <a:t>i </a:t>
                </a:r>
                <a:r>
                  <a:rPr lang="en-US" dirty="0"/>
                  <a:t>to decrease displacement. </a:t>
                </a:r>
              </a:p>
              <a:p>
                <a:pPr marL="400050" lvl="1" indent="-228600" algn="just">
                  <a:buFont typeface="+mj-lt"/>
                  <a:buAutoNum type="romanLcPeriod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then the cells are at the desired separation, and the net force is zero. </a:t>
                </a:r>
              </a:p>
              <a:p>
                <a:pPr marL="400050" lvl="1" indent="-228600" algn="just">
                  <a:buFont typeface="+mj-lt"/>
                  <a:buAutoNum type="romanLcPeriod"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6775138" y="583873"/>
            <a:ext cx="1952790" cy="1081226"/>
            <a:chOff x="6775138" y="412423"/>
            <a:chExt cx="1952790" cy="1081226"/>
          </a:xfrm>
        </p:grpSpPr>
        <p:grpSp>
          <p:nvGrpSpPr>
            <p:cNvPr id="35" name="Group 34"/>
            <p:cNvGrpSpPr/>
            <p:nvPr/>
          </p:nvGrpSpPr>
          <p:grpSpPr>
            <a:xfrm>
              <a:off x="7489256" y="412423"/>
              <a:ext cx="1238672" cy="1081226"/>
              <a:chOff x="6836518" y="2155370"/>
              <a:chExt cx="1238672" cy="1081226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6836518" y="2505076"/>
                <a:ext cx="731520" cy="7315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cell </a:t>
                </a:r>
                <a:r>
                  <a:rPr lang="en-US" i="1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343670" y="2155370"/>
                <a:ext cx="731520" cy="73152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cell </a:t>
                </a:r>
                <a:r>
                  <a:rPr lang="en-US" i="1" dirty="0">
                    <a:solidFill>
                      <a:schemeClr val="tx1"/>
                    </a:solidFill>
                  </a:rPr>
                  <a:t>j</a:t>
                </a:r>
              </a:p>
              <a:p>
                <a:pPr algn="ctr"/>
                <a:endParaRPr lang="en-US" i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7180313" y="2486075"/>
                <a:ext cx="754898" cy="400815"/>
                <a:chOff x="7180313" y="2486075"/>
                <a:chExt cx="754898" cy="400815"/>
              </a:xfrm>
            </p:grpSpPr>
            <p:cxnSp>
              <p:nvCxnSpPr>
                <p:cNvPr id="42" name="Straight Connector 41"/>
                <p:cNvCxnSpPr/>
                <p:nvPr/>
              </p:nvCxnSpPr>
              <p:spPr>
                <a:xfrm flipV="1">
                  <a:off x="7180313" y="2505076"/>
                  <a:ext cx="517369" cy="381814"/>
                </a:xfrm>
                <a:prstGeom prst="line">
                  <a:avLst/>
                </a:prstGeom>
                <a:ln w="28575">
                  <a:solidFill>
                    <a:srgbClr val="99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7484575" y="2486075"/>
                      <a:ext cx="450636" cy="400815"/>
                    </a:xfrm>
                    <a:prstGeom prst="rect">
                      <a:avLst/>
                    </a:prstGeom>
                    <a:noFill/>
                    <a:ln w="38100">
                      <a:noFill/>
                    </a:ln>
                  </p:spPr>
                  <p:txBody>
                    <a:bodyPr wrap="none" lIns="91440" tIns="91440" rIns="91440" bIns="9144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n>
                                      <a:noFill/>
                                    </a:ln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n>
                                      <a:noFill/>
                                    </a:ln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>
                        <a:ln>
                          <a:noFill/>
                        </a:ln>
                        <a:solidFill>
                          <a:srgbClr val="99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84575" y="2486075"/>
                      <a:ext cx="450636" cy="40081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  <a:ln w="381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 38"/>
              <p:cNvGrpSpPr/>
              <p:nvPr/>
            </p:nvGrpSpPr>
            <p:grpSpPr>
              <a:xfrm>
                <a:off x="6847920" y="2470021"/>
                <a:ext cx="450636" cy="487143"/>
                <a:chOff x="6502739" y="2236911"/>
                <a:chExt cx="450636" cy="487143"/>
              </a:xfrm>
            </p:grpSpPr>
            <p:cxnSp>
              <p:nvCxnSpPr>
                <p:cNvPr id="40" name="Straight Connector 39"/>
                <p:cNvCxnSpPr>
                  <a:cxnSpLocks noChangeAspect="1"/>
                </p:cNvCxnSpPr>
                <p:nvPr/>
              </p:nvCxnSpPr>
              <p:spPr>
                <a:xfrm rot="10800000" flipV="1">
                  <a:off x="6620981" y="2514896"/>
                  <a:ext cx="266476" cy="20915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/>
                    <p:cNvSpPr txBox="1"/>
                    <p:nvPr/>
                  </p:nvSpPr>
                  <p:spPr>
                    <a:xfrm>
                      <a:off x="6502739" y="2236911"/>
                      <a:ext cx="450636" cy="400815"/>
                    </a:xfrm>
                    <a:prstGeom prst="rect">
                      <a:avLst/>
                    </a:prstGeom>
                    <a:noFill/>
                    <a:ln w="38100">
                      <a:noFill/>
                    </a:ln>
                  </p:spPr>
                  <p:txBody>
                    <a:bodyPr wrap="none" lIns="91440" tIns="91440" rIns="91440" bIns="9144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>
                        <a:ln>
                          <a:noFill/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TextBox 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02739" y="2236911"/>
                      <a:ext cx="450636" cy="40081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 w="381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56" name="TextBox 55"/>
            <p:cNvSpPr txBox="1"/>
            <p:nvPr/>
          </p:nvSpPr>
          <p:spPr>
            <a:xfrm>
              <a:off x="6775138" y="706814"/>
              <a:ext cx="325730" cy="49244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l"/>
              <a:r>
                <a:rPr lang="en-US" sz="2000" b="1" dirty="0"/>
                <a:t>i.</a:t>
              </a:r>
              <a:endParaRPr lang="en-US" b="1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775138" y="1658610"/>
            <a:ext cx="2286698" cy="1568150"/>
            <a:chOff x="6775138" y="1487160"/>
            <a:chExt cx="2286698" cy="1568150"/>
          </a:xfrm>
        </p:grpSpPr>
        <p:grpSp>
          <p:nvGrpSpPr>
            <p:cNvPr id="34" name="Group 33"/>
            <p:cNvGrpSpPr/>
            <p:nvPr/>
          </p:nvGrpSpPr>
          <p:grpSpPr>
            <a:xfrm>
              <a:off x="7264413" y="1487160"/>
              <a:ext cx="1797423" cy="1568150"/>
              <a:chOff x="6836518" y="1668446"/>
              <a:chExt cx="1797423" cy="156815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6836518" y="2505076"/>
                <a:ext cx="731520" cy="7315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cell </a:t>
                </a:r>
                <a:r>
                  <a:rPr lang="en-US" i="1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7902421" y="1668446"/>
                <a:ext cx="731520" cy="73152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cell </a:t>
                </a:r>
                <a:r>
                  <a:rPr lang="en-US" i="1" dirty="0">
                    <a:solidFill>
                      <a:schemeClr val="tx1"/>
                    </a:solidFill>
                  </a:rPr>
                  <a:t>j</a:t>
                </a:r>
              </a:p>
              <a:p>
                <a:pPr algn="ctr"/>
                <a:endParaRPr lang="en-US" i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7202278" y="2034206"/>
                <a:ext cx="1065903" cy="836630"/>
                <a:chOff x="7202278" y="2034206"/>
                <a:chExt cx="1065903" cy="836630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7202278" y="2034206"/>
                  <a:ext cx="1065903" cy="836630"/>
                </a:xfrm>
                <a:prstGeom prst="line">
                  <a:avLst/>
                </a:prstGeom>
                <a:ln w="28575">
                  <a:solidFill>
                    <a:srgbClr val="99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7635754" y="2352676"/>
                      <a:ext cx="450636" cy="400815"/>
                    </a:xfrm>
                    <a:prstGeom prst="rect">
                      <a:avLst/>
                    </a:prstGeom>
                    <a:noFill/>
                    <a:ln w="38100">
                      <a:noFill/>
                    </a:ln>
                  </p:spPr>
                  <p:txBody>
                    <a:bodyPr wrap="none" lIns="91440" tIns="91440" rIns="91440" bIns="9144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n>
                                      <a:noFill/>
                                    </a:ln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n>
                                      <a:noFill/>
                                    </a:ln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>
                        <a:ln>
                          <a:noFill/>
                        </a:ln>
                        <a:solidFill>
                          <a:srgbClr val="99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Box 2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5754" y="2352676"/>
                      <a:ext cx="450636" cy="400815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  <a:ln w="381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/>
              <p:cNvGrpSpPr/>
              <p:nvPr/>
            </p:nvGrpSpPr>
            <p:grpSpPr>
              <a:xfrm>
                <a:off x="7322141" y="2038578"/>
                <a:ext cx="491794" cy="437896"/>
                <a:chOff x="6976960" y="1805468"/>
                <a:chExt cx="491794" cy="437896"/>
              </a:xfrm>
            </p:grpSpPr>
            <p:cxnSp>
              <p:nvCxnSpPr>
                <p:cNvPr id="32" name="Straight Connector 31"/>
                <p:cNvCxnSpPr>
                  <a:cxnSpLocks noChangeAspect="1"/>
                </p:cNvCxnSpPr>
                <p:nvPr/>
              </p:nvCxnSpPr>
              <p:spPr>
                <a:xfrm flipV="1">
                  <a:off x="7202278" y="2034206"/>
                  <a:ext cx="266476" cy="20915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/>
                    <p:cNvSpPr txBox="1"/>
                    <p:nvPr/>
                  </p:nvSpPr>
                  <p:spPr>
                    <a:xfrm>
                      <a:off x="6976960" y="1805468"/>
                      <a:ext cx="450636" cy="400815"/>
                    </a:xfrm>
                    <a:prstGeom prst="rect">
                      <a:avLst/>
                    </a:prstGeom>
                    <a:noFill/>
                    <a:ln w="38100">
                      <a:noFill/>
                    </a:ln>
                  </p:spPr>
                  <p:txBody>
                    <a:bodyPr wrap="none" lIns="91440" tIns="91440" rIns="91440" bIns="9144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>
                        <a:ln>
                          <a:noFill/>
                        </a:ln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976960" y="1805468"/>
                      <a:ext cx="450636" cy="400815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/>
                      </a:stretch>
                    </a:blipFill>
                    <a:ln w="381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57" name="TextBox 56"/>
            <p:cNvSpPr txBox="1"/>
            <p:nvPr/>
          </p:nvSpPr>
          <p:spPr>
            <a:xfrm>
              <a:off x="6775138" y="2025014"/>
              <a:ext cx="396262" cy="49244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l"/>
              <a:r>
                <a:rPr lang="en-US" sz="2000" b="1" dirty="0"/>
                <a:t>ii.</a:t>
              </a:r>
              <a:endParaRPr lang="en-US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775138" y="3226760"/>
            <a:ext cx="2207950" cy="1168843"/>
            <a:chOff x="6775138" y="3055310"/>
            <a:chExt cx="2207950" cy="1168843"/>
          </a:xfrm>
        </p:grpSpPr>
        <p:grpSp>
          <p:nvGrpSpPr>
            <p:cNvPr id="46" name="Group 45"/>
            <p:cNvGrpSpPr/>
            <p:nvPr/>
          </p:nvGrpSpPr>
          <p:grpSpPr>
            <a:xfrm>
              <a:off x="7517736" y="3055310"/>
              <a:ext cx="1465352" cy="1168843"/>
              <a:chOff x="6836518" y="2067753"/>
              <a:chExt cx="1465352" cy="116884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6836518" y="2505076"/>
                <a:ext cx="731520" cy="73152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cell </a:t>
                </a:r>
                <a:r>
                  <a:rPr lang="en-US" i="1" dirty="0">
                    <a:solidFill>
                      <a:schemeClr val="tx1"/>
                    </a:solidFill>
                  </a:rPr>
                  <a:t>i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436515" y="2067753"/>
                <a:ext cx="731520" cy="73152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cell </a:t>
                </a:r>
                <a:r>
                  <a:rPr lang="en-US" i="1" dirty="0">
                    <a:solidFill>
                      <a:schemeClr val="tx1"/>
                    </a:solidFill>
                  </a:rPr>
                  <a:t>j</a:t>
                </a:r>
              </a:p>
              <a:p>
                <a:pPr algn="ctr"/>
                <a:endParaRPr lang="en-US" i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>
                <a:off x="7202278" y="2352676"/>
                <a:ext cx="884112" cy="531957"/>
                <a:chOff x="7202278" y="2352676"/>
                <a:chExt cx="884112" cy="531957"/>
              </a:xfrm>
            </p:grpSpPr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7202278" y="2420536"/>
                  <a:ext cx="611657" cy="464097"/>
                </a:xfrm>
                <a:prstGeom prst="line">
                  <a:avLst/>
                </a:prstGeom>
                <a:ln w="28575">
                  <a:solidFill>
                    <a:srgbClr val="99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/>
                    <p:cNvSpPr txBox="1"/>
                    <p:nvPr/>
                  </p:nvSpPr>
                  <p:spPr>
                    <a:xfrm>
                      <a:off x="7635754" y="2352676"/>
                      <a:ext cx="450636" cy="400815"/>
                    </a:xfrm>
                    <a:prstGeom prst="rect">
                      <a:avLst/>
                    </a:prstGeom>
                    <a:noFill/>
                    <a:ln w="38100">
                      <a:noFill/>
                    </a:ln>
                  </p:spPr>
                  <p:txBody>
                    <a:bodyPr wrap="none" lIns="91440" tIns="91440" rIns="91440" bIns="91440" rtlCol="0">
                      <a:spAutoFit/>
                    </a:bodyPr>
                    <a:lstStyle/>
                    <a:p>
                      <a:pPr algn="l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n>
                                      <a:noFill/>
                                    </a:ln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n>
                                      <a:noFill/>
                                    </a:ln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n>
                                      <a:noFill/>
                                    </a:ln>
                                    <a:solidFill>
                                      <a:srgbClr val="99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oMath>
                        </m:oMathPara>
                      </a14:m>
                      <a:endParaRPr lang="en-US" b="1" dirty="0">
                        <a:ln>
                          <a:noFill/>
                        </a:ln>
                        <a:solidFill>
                          <a:srgbClr val="99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TextBox 5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35754" y="2352676"/>
                      <a:ext cx="450636" cy="400815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/>
                      </a:stretch>
                    </a:blipFill>
                    <a:ln w="381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7542238" y="2715180"/>
                    <a:ext cx="759632" cy="400815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91440" tIns="91440" rIns="91440" bIns="91440" rtlCol="0">
                    <a:spAutoFit/>
                  </a:bodyPr>
                  <a:lstStyle/>
                  <a:p>
                    <a:pPr algn="l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n>
                                <a:noFill/>
                              </a:ln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US" b="1" dirty="0">
                      <a:ln>
                        <a:noFill/>
                      </a:ln>
                    </a:endParaRPr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2238" y="2715180"/>
                    <a:ext cx="759632" cy="40081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 w="3810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/>
            <p:cNvSpPr txBox="1"/>
            <p:nvPr/>
          </p:nvSpPr>
          <p:spPr>
            <a:xfrm>
              <a:off x="6775138" y="3393919"/>
              <a:ext cx="466794" cy="492443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l"/>
              <a:r>
                <a:rPr lang="en-US" sz="2000" b="1" dirty="0"/>
                <a:t>iii.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81078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velocities: math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As a very basic force law, let's total up all the forces acting upon cell </a:t>
                </a:r>
                <a:r>
                  <a:rPr lang="en-US" i="1" dirty="0"/>
                  <a:t>i: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If forces equilibrate quickly, then we arrive at an </a:t>
                </a:r>
                <a:r>
                  <a:rPr lang="en-US" dirty="0" err="1"/>
                  <a:t>inertialess</a:t>
                </a:r>
                <a:r>
                  <a:rPr lang="en-US" dirty="0"/>
                  <a:t> form:</a:t>
                </a:r>
                <a:endParaRPr lang="en-US" b="1" dirty="0"/>
              </a:p>
              <a:p>
                <a:pPr marL="17145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From here out, let's scale the "spring"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by the drag coefficient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and rewrite with the "mechanics strength"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dirty="0"/>
              </a:p>
              <a:p>
                <a:pPr marL="17145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  <a:p>
                <a:pPr lvl="1" algn="just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257" b="-28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989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257142-E673-6246-9F06-462D0062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Cell class (v1)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A52091-D7FA-644C-A487-41DEB628B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all_cells</a:t>
            </a:r>
            <a:r>
              <a:rPr lang="en-US" dirty="0"/>
              <a:t> = list(); </a:t>
            </a:r>
          </a:p>
          <a:p>
            <a:endParaRPr lang="en-US" dirty="0"/>
          </a:p>
          <a:p>
            <a:r>
              <a:rPr lang="en-US" dirty="0"/>
              <a:t>class Cell: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 self ):</a:t>
            </a:r>
          </a:p>
          <a:p>
            <a:r>
              <a:rPr lang="en-US" dirty="0"/>
              <a:t>        </a:t>
            </a:r>
            <a:r>
              <a:rPr lang="en-US" dirty="0" err="1"/>
              <a:t>self.position</a:t>
            </a:r>
            <a:r>
              <a:rPr lang="en-US" dirty="0"/>
              <a:t> = </a:t>
            </a:r>
            <a:r>
              <a:rPr lang="en-US" dirty="0" err="1"/>
              <a:t>np.array</a:t>
            </a:r>
            <a:r>
              <a:rPr lang="en-US" dirty="0"/>
              <a:t>( [0.0,0.0] ); </a:t>
            </a:r>
          </a:p>
          <a:p>
            <a:r>
              <a:rPr lang="en-US" dirty="0"/>
              <a:t>        </a:t>
            </a:r>
            <a:r>
              <a:rPr lang="en-US" dirty="0" err="1"/>
              <a:t>self.velocity</a:t>
            </a:r>
            <a:r>
              <a:rPr lang="en-US" dirty="0"/>
              <a:t> = </a:t>
            </a:r>
            <a:r>
              <a:rPr lang="en-US" dirty="0" err="1"/>
              <a:t>np.array</a:t>
            </a:r>
            <a:r>
              <a:rPr lang="en-US" dirty="0"/>
              <a:t>( [0,0] );</a:t>
            </a:r>
          </a:p>
          <a:p>
            <a:r>
              <a:rPr lang="en-US" dirty="0"/>
              <a:t>        </a:t>
            </a:r>
            <a:r>
              <a:rPr lang="en-US" dirty="0" err="1"/>
              <a:t>self.mechanics_distance</a:t>
            </a:r>
            <a:r>
              <a:rPr lang="en-US" dirty="0"/>
              <a:t> = 30; </a:t>
            </a:r>
          </a:p>
          <a:p>
            <a:r>
              <a:rPr lang="en-US" dirty="0"/>
              <a:t>        </a:t>
            </a:r>
            <a:r>
              <a:rPr lang="en-US" dirty="0" err="1"/>
              <a:t>self.equilibrium_spacing</a:t>
            </a:r>
            <a:r>
              <a:rPr lang="en-US" dirty="0"/>
              <a:t> = 20;</a:t>
            </a:r>
          </a:p>
          <a:p>
            <a:r>
              <a:rPr lang="en-US" dirty="0"/>
              <a:t>        </a:t>
            </a:r>
            <a:r>
              <a:rPr lang="en-US" dirty="0" err="1"/>
              <a:t>self.mechanics_contant</a:t>
            </a:r>
            <a:r>
              <a:rPr lang="en-US" dirty="0"/>
              <a:t> = 1; 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update_velocity</a:t>
            </a:r>
            <a:r>
              <a:rPr lang="en-US" dirty="0"/>
              <a:t>( self, dt , env , </a:t>
            </a:r>
            <a:r>
              <a:rPr lang="en-US" dirty="0" err="1"/>
              <a:t>all_cells</a:t>
            </a:r>
            <a:r>
              <a:rPr lang="en-US" dirty="0"/>
              <a:t> ):</a:t>
            </a:r>
          </a:p>
          <a:p>
            <a:r>
              <a:rPr lang="en-US" dirty="0"/>
              <a:t>        </a:t>
            </a:r>
            <a:r>
              <a:rPr lang="en-US" dirty="0" err="1"/>
              <a:t>self.velocity</a:t>
            </a:r>
            <a:r>
              <a:rPr lang="en-US" dirty="0"/>
              <a:t> = </a:t>
            </a:r>
            <a:r>
              <a:rPr lang="en-US" dirty="0" err="1"/>
              <a:t>np.array</a:t>
            </a:r>
            <a:r>
              <a:rPr lang="en-US" dirty="0"/>
              <a:t>([0,0])</a:t>
            </a:r>
          </a:p>
          <a:p>
            <a:r>
              <a:rPr lang="en-US" dirty="0"/>
              <a:t>        # spring-like interactions with cells </a:t>
            </a:r>
          </a:p>
          <a:p>
            <a:r>
              <a:rPr lang="en-US" dirty="0"/>
              <a:t>        for c in </a:t>
            </a:r>
            <a:r>
              <a:rPr lang="en-US" dirty="0" err="1"/>
              <a:t>all_cells</a:t>
            </a:r>
            <a:r>
              <a:rPr lang="en-US" dirty="0"/>
              <a:t>: </a:t>
            </a:r>
          </a:p>
          <a:p>
            <a:r>
              <a:rPr lang="en-US" dirty="0"/>
              <a:t>            displacement = </a:t>
            </a:r>
            <a:r>
              <a:rPr lang="en-US" dirty="0" err="1"/>
              <a:t>c.position</a:t>
            </a:r>
            <a:r>
              <a:rPr lang="en-US" dirty="0"/>
              <a:t> - </a:t>
            </a:r>
            <a:r>
              <a:rPr lang="en-US" dirty="0" err="1"/>
              <a:t>self.position</a:t>
            </a:r>
            <a:r>
              <a:rPr lang="en-US" dirty="0"/>
              <a:t> </a:t>
            </a:r>
          </a:p>
          <a:p>
            <a:r>
              <a:rPr lang="en-US" dirty="0"/>
              <a:t>            </a:t>
            </a:r>
            <a:r>
              <a:rPr lang="en-US" dirty="0" err="1"/>
              <a:t>dist</a:t>
            </a:r>
            <a:r>
              <a:rPr lang="en-US" dirty="0"/>
              <a:t> = </a:t>
            </a:r>
            <a:r>
              <a:rPr lang="en-US" dirty="0" err="1"/>
              <a:t>np.linalg.norm</a:t>
            </a:r>
            <a:r>
              <a:rPr lang="en-US" dirty="0"/>
              <a:t>( displacement )</a:t>
            </a:r>
          </a:p>
          <a:p>
            <a:r>
              <a:rPr lang="en-US" dirty="0"/>
              <a:t>            if( </a:t>
            </a:r>
            <a:r>
              <a:rPr lang="en-US" dirty="0" err="1"/>
              <a:t>dist</a:t>
            </a:r>
            <a:r>
              <a:rPr lang="en-US" dirty="0"/>
              <a:t> &lt; </a:t>
            </a:r>
            <a:r>
              <a:rPr lang="en-US" dirty="0" err="1"/>
              <a:t>self.mechanics_distance</a:t>
            </a:r>
            <a:r>
              <a:rPr lang="en-US" dirty="0"/>
              <a:t> and </a:t>
            </a:r>
            <a:r>
              <a:rPr lang="en-US" dirty="0" err="1"/>
              <a:t>dist</a:t>
            </a:r>
            <a:r>
              <a:rPr lang="en-US" dirty="0"/>
              <a:t> &gt; 1e-16 ):</a:t>
            </a:r>
          </a:p>
          <a:p>
            <a:r>
              <a:rPr lang="en-US" dirty="0"/>
              <a:t>                dv = </a:t>
            </a:r>
            <a:r>
              <a:rPr lang="en-US" dirty="0" err="1"/>
              <a:t>dist</a:t>
            </a:r>
            <a:r>
              <a:rPr lang="en-US" dirty="0"/>
              <a:t> - </a:t>
            </a:r>
            <a:r>
              <a:rPr lang="en-US" dirty="0" err="1"/>
              <a:t>self.equilibrium_spacing</a:t>
            </a:r>
            <a:r>
              <a:rPr lang="en-US" dirty="0"/>
              <a:t> </a:t>
            </a:r>
          </a:p>
          <a:p>
            <a:r>
              <a:rPr lang="en-US" dirty="0"/>
              <a:t>                displacement = displacement / </a:t>
            </a:r>
            <a:r>
              <a:rPr lang="en-US" dirty="0" err="1"/>
              <a:t>dist</a:t>
            </a:r>
            <a:r>
              <a:rPr lang="en-US" dirty="0"/>
              <a:t>; </a:t>
            </a:r>
          </a:p>
          <a:p>
            <a:r>
              <a:rPr lang="en-US" dirty="0"/>
              <a:t>                displacement = displacement * dv; </a:t>
            </a:r>
          </a:p>
          <a:p>
            <a:r>
              <a:rPr lang="en-US" dirty="0"/>
              <a:t>                displacement = displacement * </a:t>
            </a:r>
            <a:r>
              <a:rPr lang="en-US" dirty="0" err="1"/>
              <a:t>self.mechanics_contant</a:t>
            </a:r>
            <a:r>
              <a:rPr lang="en-US" dirty="0"/>
              <a:t>; </a:t>
            </a:r>
          </a:p>
          <a:p>
            <a:r>
              <a:rPr lang="en-US" dirty="0"/>
              <a:t>                </a:t>
            </a:r>
            <a:r>
              <a:rPr lang="en-US" dirty="0" err="1"/>
              <a:t>self.velocity</a:t>
            </a:r>
            <a:r>
              <a:rPr lang="en-US" dirty="0"/>
              <a:t> = </a:t>
            </a:r>
            <a:r>
              <a:rPr lang="en-US" dirty="0" err="1"/>
              <a:t>self.velocity</a:t>
            </a:r>
            <a:r>
              <a:rPr lang="en-US" dirty="0"/>
              <a:t> + displacement </a:t>
            </a:r>
          </a:p>
          <a:p>
            <a:r>
              <a:rPr lang="en-US" dirty="0"/>
              <a:t>        angle = 6.28318530718 * </a:t>
            </a:r>
            <a:r>
              <a:rPr lang="en-US" dirty="0" err="1"/>
              <a:t>np.random.uniform</a:t>
            </a:r>
            <a:r>
              <a:rPr lang="en-US" dirty="0"/>
              <a:t>(); </a:t>
            </a:r>
          </a:p>
          <a:p>
            <a:r>
              <a:rPr lang="en-US" dirty="0"/>
              <a:t>        </a:t>
            </a:r>
            <a:r>
              <a:rPr lang="en-US" dirty="0" err="1"/>
              <a:t>perturbation_size</a:t>
            </a:r>
            <a:r>
              <a:rPr lang="en-US" dirty="0"/>
              <a:t> = 0.1 * </a:t>
            </a:r>
            <a:r>
              <a:rPr lang="en-US" dirty="0" err="1"/>
              <a:t>self.mechanics_contant</a:t>
            </a:r>
            <a:r>
              <a:rPr lang="en-US" dirty="0"/>
              <a:t>; </a:t>
            </a:r>
          </a:p>
          <a:p>
            <a:r>
              <a:rPr lang="en-US" dirty="0"/>
              <a:t>        </a:t>
            </a:r>
            <a:r>
              <a:rPr lang="en-US" dirty="0" err="1"/>
              <a:t>self.velocity</a:t>
            </a:r>
            <a:r>
              <a:rPr lang="en-US" dirty="0"/>
              <a:t>[0] += </a:t>
            </a:r>
            <a:r>
              <a:rPr lang="en-US" dirty="0" err="1"/>
              <a:t>perturbation_size</a:t>
            </a:r>
            <a:r>
              <a:rPr lang="en-US" dirty="0"/>
              <a:t> * </a:t>
            </a:r>
            <a:r>
              <a:rPr lang="en-US" dirty="0" err="1"/>
              <a:t>np.cos</a:t>
            </a:r>
            <a:r>
              <a:rPr lang="en-US" dirty="0"/>
              <a:t>(angle)</a:t>
            </a:r>
          </a:p>
          <a:p>
            <a:r>
              <a:rPr lang="en-US" dirty="0"/>
              <a:t>        </a:t>
            </a:r>
            <a:r>
              <a:rPr lang="en-US" dirty="0" err="1"/>
              <a:t>self.velocity</a:t>
            </a:r>
            <a:r>
              <a:rPr lang="en-US" dirty="0"/>
              <a:t>[1] += </a:t>
            </a:r>
            <a:r>
              <a:rPr lang="en-US" dirty="0" err="1"/>
              <a:t>perturbation_size</a:t>
            </a:r>
            <a:r>
              <a:rPr lang="en-US" dirty="0"/>
              <a:t> * </a:t>
            </a:r>
            <a:r>
              <a:rPr lang="en-US" dirty="0" err="1"/>
              <a:t>np.sin</a:t>
            </a:r>
            <a:r>
              <a:rPr lang="en-US" dirty="0"/>
              <a:t>(angle)</a:t>
            </a:r>
          </a:p>
          <a:p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update_position</a:t>
            </a:r>
            <a:r>
              <a:rPr lang="en-US" dirty="0"/>
              <a:t>( self, dt , env, </a:t>
            </a:r>
            <a:r>
              <a:rPr lang="en-US" dirty="0" err="1"/>
              <a:t>all_cells</a:t>
            </a:r>
            <a:r>
              <a:rPr lang="en-US" dirty="0"/>
              <a:t> ):</a:t>
            </a:r>
          </a:p>
          <a:p>
            <a:r>
              <a:rPr lang="en-US" dirty="0"/>
              <a:t>        </a:t>
            </a:r>
            <a:r>
              <a:rPr lang="en-US" dirty="0" err="1"/>
              <a:t>self.position</a:t>
            </a:r>
            <a:r>
              <a:rPr lang="en-US" dirty="0"/>
              <a:t> = </a:t>
            </a:r>
            <a:r>
              <a:rPr lang="en-US" dirty="0" err="1"/>
              <a:t>self.position</a:t>
            </a:r>
            <a:r>
              <a:rPr lang="en-US" dirty="0"/>
              <a:t> + dt*</a:t>
            </a:r>
            <a:r>
              <a:rPr lang="en-US" dirty="0" err="1"/>
              <a:t>self.velocity</a:t>
            </a:r>
            <a:r>
              <a:rPr lang="en-US" dirty="0"/>
              <a:t>;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EAB00E8-4918-CC44-8B1F-70A0BDBD8827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5)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3974606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6053C8-3792-6F4A-9880-370A4C0C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FF7A64-FBB6-7B4F-9988-EFF01AAD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all_cells</a:t>
            </a:r>
            <a:r>
              <a:rPr lang="en-US" dirty="0"/>
              <a:t> = list()</a:t>
            </a:r>
          </a:p>
          <a:p>
            <a:endParaRPr lang="en-US" dirty="0"/>
          </a:p>
          <a:p>
            <a:r>
              <a:rPr lang="en-US" dirty="0"/>
              <a:t># make a plotting function </a:t>
            </a:r>
          </a:p>
          <a:p>
            <a:r>
              <a:rPr lang="en-US" dirty="0"/>
              <a:t>def </a:t>
            </a:r>
            <a:r>
              <a:rPr lang="en-US" dirty="0" err="1"/>
              <a:t>plot_cells</a:t>
            </a:r>
            <a:r>
              <a:rPr lang="en-US" dirty="0"/>
              <a:t>( env, </a:t>
            </a:r>
            <a:r>
              <a:rPr lang="en-US" dirty="0" err="1"/>
              <a:t>all_cells</a:t>
            </a:r>
            <a:r>
              <a:rPr lang="en-US" dirty="0"/>
              <a:t> ):</a:t>
            </a:r>
          </a:p>
          <a:p>
            <a:r>
              <a:rPr lang="en-US" dirty="0"/>
              <a:t>    </a:t>
            </a:r>
            <a:r>
              <a:rPr lang="en-US" dirty="0" err="1"/>
              <a:t>plt.clf</a:t>
            </a:r>
            <a:r>
              <a:rPr lang="en-US" dirty="0"/>
              <a:t>()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plt.plot</a:t>
            </a:r>
            <a:r>
              <a:rPr lang="en-US" dirty="0"/>
              <a:t>( </a:t>
            </a:r>
            <a:r>
              <a:rPr lang="en-US" dirty="0" err="1"/>
              <a:t>c.position</a:t>
            </a:r>
            <a:r>
              <a:rPr lang="en-US" dirty="0"/>
              <a:t>[0] , </a:t>
            </a:r>
            <a:r>
              <a:rPr lang="en-US" dirty="0" err="1"/>
              <a:t>c.position</a:t>
            </a:r>
            <a:r>
              <a:rPr lang="en-US" dirty="0"/>
              <a:t>[1] , 'ko')</a:t>
            </a:r>
          </a:p>
          <a:p>
            <a:r>
              <a:rPr lang="en-US" dirty="0"/>
              <a:t>    </a:t>
            </a:r>
            <a:r>
              <a:rPr lang="en-US" dirty="0" err="1"/>
              <a:t>plt.axis</a:t>
            </a:r>
            <a:r>
              <a:rPr lang="en-US" dirty="0"/>
              <a:t>('image')</a:t>
            </a:r>
          </a:p>
          <a:p>
            <a:r>
              <a:rPr lang="en-US" dirty="0"/>
              <a:t>    # </a:t>
            </a:r>
            <a:r>
              <a:rPr lang="en-US" dirty="0" err="1"/>
              <a:t>plt.axis</a:t>
            </a:r>
            <a:r>
              <a:rPr lang="en-US" dirty="0"/>
              <a:t>( [</a:t>
            </a:r>
            <a:r>
              <a:rPr lang="en-US" dirty="0" err="1"/>
              <a:t>env.a</a:t>
            </a:r>
            <a:r>
              <a:rPr lang="en-US" dirty="0"/>
              <a:t>, </a:t>
            </a:r>
            <a:r>
              <a:rPr lang="en-US" dirty="0" err="1"/>
              <a:t>env.b</a:t>
            </a:r>
            <a:r>
              <a:rPr lang="en-US" dirty="0"/>
              <a:t>, </a:t>
            </a:r>
            <a:r>
              <a:rPr lang="en-US" dirty="0" err="1"/>
              <a:t>env.c</a:t>
            </a:r>
            <a:r>
              <a:rPr lang="en-US" dirty="0"/>
              <a:t>, </a:t>
            </a:r>
            <a:r>
              <a:rPr lang="en-US" dirty="0" err="1"/>
              <a:t>env.d</a:t>
            </a:r>
            <a:r>
              <a:rPr lang="en-US" dirty="0"/>
              <a:t>])</a:t>
            </a:r>
          </a:p>
          <a:p>
            <a:r>
              <a:rPr lang="en-US" dirty="0"/>
              <a:t>    return; </a:t>
            </a:r>
          </a:p>
          <a:p>
            <a:endParaRPr lang="en-US" dirty="0"/>
          </a:p>
          <a:p>
            <a:r>
              <a:rPr lang="en-US" dirty="0"/>
              <a:t># now make 10 cells with random positions </a:t>
            </a:r>
          </a:p>
          <a:p>
            <a:r>
              <a:rPr lang="en-US" dirty="0" err="1"/>
              <a:t>number_of_cells</a:t>
            </a:r>
            <a:r>
              <a:rPr lang="en-US" dirty="0"/>
              <a:t> = 10;</a:t>
            </a:r>
          </a:p>
          <a:p>
            <a:r>
              <a:rPr lang="en-US" dirty="0"/>
              <a:t>center = [ 0.5*(</a:t>
            </a:r>
            <a:r>
              <a:rPr lang="en-US" dirty="0" err="1"/>
              <a:t>E.a+E.b</a:t>
            </a:r>
            <a:r>
              <a:rPr lang="en-US" dirty="0"/>
              <a:t>) , 0.5*(</a:t>
            </a:r>
            <a:r>
              <a:rPr lang="en-US" dirty="0" err="1"/>
              <a:t>E.c+E.d</a:t>
            </a:r>
            <a:r>
              <a:rPr lang="en-US" dirty="0"/>
              <a:t>)]</a:t>
            </a:r>
          </a:p>
          <a:p>
            <a:r>
              <a:rPr lang="en-US" dirty="0"/>
              <a:t>for n in range(</a:t>
            </a:r>
            <a:r>
              <a:rPr lang="en-US" dirty="0" err="1"/>
              <a:t>number_of_cells</a:t>
            </a:r>
            <a:r>
              <a:rPr lang="en-US" dirty="0"/>
              <a:t>):</a:t>
            </a:r>
          </a:p>
          <a:p>
            <a:r>
              <a:rPr lang="en-US" dirty="0"/>
              <a:t>    c = Cell(); # create cell. </a:t>
            </a:r>
          </a:p>
          <a:p>
            <a:r>
              <a:rPr lang="en-US" dirty="0"/>
              <a:t>    r = 5 * </a:t>
            </a:r>
            <a:r>
              <a:rPr lang="en-US" dirty="0" err="1"/>
              <a:t>np.random.normal</a:t>
            </a:r>
            <a:r>
              <a:rPr lang="en-US" dirty="0"/>
              <a:t>();</a:t>
            </a:r>
          </a:p>
          <a:p>
            <a:r>
              <a:rPr lang="en-US" dirty="0"/>
              <a:t>    angle = 6.28318530718 * </a:t>
            </a:r>
            <a:r>
              <a:rPr lang="en-US" dirty="0" err="1"/>
              <a:t>np.random.uniform</a:t>
            </a:r>
            <a:r>
              <a:rPr lang="en-US" dirty="0"/>
              <a:t>(); </a:t>
            </a:r>
          </a:p>
          <a:p>
            <a:r>
              <a:rPr lang="en-US" dirty="0"/>
              <a:t>    </a:t>
            </a:r>
            <a:r>
              <a:rPr lang="en-US" dirty="0" err="1"/>
              <a:t>c.position</a:t>
            </a:r>
            <a:r>
              <a:rPr lang="en-US" dirty="0"/>
              <a:t>[0] = center[0] + r * </a:t>
            </a:r>
            <a:r>
              <a:rPr lang="en-US" dirty="0" err="1"/>
              <a:t>np.cos</a:t>
            </a:r>
            <a:r>
              <a:rPr lang="en-US" dirty="0"/>
              <a:t>(angle)</a:t>
            </a:r>
          </a:p>
          <a:p>
            <a:r>
              <a:rPr lang="en-US" dirty="0"/>
              <a:t>    </a:t>
            </a:r>
            <a:r>
              <a:rPr lang="en-US" dirty="0" err="1"/>
              <a:t>c.position</a:t>
            </a:r>
            <a:r>
              <a:rPr lang="en-US" dirty="0"/>
              <a:t>[1] = center[1] + r * </a:t>
            </a:r>
            <a:r>
              <a:rPr lang="en-US" dirty="0" err="1"/>
              <a:t>np.sin</a:t>
            </a:r>
            <a:r>
              <a:rPr lang="en-US" dirty="0"/>
              <a:t>(angle)</a:t>
            </a:r>
          </a:p>
          <a:p>
            <a:r>
              <a:rPr lang="en-US" dirty="0"/>
              <a:t>    </a:t>
            </a:r>
            <a:r>
              <a:rPr lang="en-US" dirty="0" err="1"/>
              <a:t>all_cells.append</a:t>
            </a:r>
            <a:r>
              <a:rPr lang="en-US" dirty="0"/>
              <a:t>(c)</a:t>
            </a:r>
          </a:p>
          <a:p>
            <a:r>
              <a:rPr lang="en-US" dirty="0"/>
              <a:t>  </a:t>
            </a:r>
          </a:p>
          <a:p>
            <a:r>
              <a:rPr lang="en-US" dirty="0" err="1"/>
              <a:t>plot_cells</a:t>
            </a:r>
            <a:r>
              <a:rPr lang="en-US" dirty="0"/>
              <a:t>(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4686E5-FEB4-674A-A35C-8DAA16825832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5)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245280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6053C8-3792-6F4A-9880-370A4C0C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FFF7A64-FBB6-7B4F-9988-EFF01AAD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dt = 0.1 </a:t>
            </a:r>
          </a:p>
          <a:p>
            <a:endParaRPr lang="en-US" dirty="0"/>
          </a:p>
          <a:p>
            <a:r>
              <a:rPr lang="en-US" dirty="0"/>
              <a:t>for n in range( 1000 ):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c.update_velocity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c.update_position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if( n % 100 == 0 ):</a:t>
            </a:r>
          </a:p>
          <a:p>
            <a:r>
              <a:rPr lang="en-US" dirty="0"/>
              <a:t>        </a:t>
            </a:r>
            <a:r>
              <a:rPr lang="en-US" dirty="0" err="1"/>
              <a:t>plot_cells</a:t>
            </a:r>
            <a:r>
              <a:rPr lang="en-US" dirty="0"/>
              <a:t>( E, </a:t>
            </a:r>
            <a:r>
              <a:rPr lang="en-US" dirty="0" err="1"/>
              <a:t>all_cells</a:t>
            </a:r>
            <a:r>
              <a:rPr lang="en-US" dirty="0"/>
              <a:t> ) </a:t>
            </a:r>
          </a:p>
          <a:p>
            <a:r>
              <a:rPr lang="en-US" dirty="0"/>
              <a:t>        </a:t>
            </a:r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ACBA2F0-8814-BE4A-85A7-F4ED0A7D2075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5)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36581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single-cell behaviors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228600" indent="-228600"/>
            <a:r>
              <a:rPr lang="en-US" sz="3200" dirty="0"/>
              <a:t>Growth</a:t>
            </a:r>
          </a:p>
          <a:p>
            <a:pPr marL="228600" indent="-228600"/>
            <a:r>
              <a:rPr lang="en-US" sz="3200" dirty="0"/>
              <a:t>Division</a:t>
            </a:r>
          </a:p>
          <a:p>
            <a:pPr marL="228600" indent="-228600"/>
            <a:r>
              <a:rPr lang="en-US" sz="3200" dirty="0"/>
              <a:t>Death</a:t>
            </a:r>
          </a:p>
          <a:p>
            <a:pPr marL="228600" indent="-228600"/>
            <a:r>
              <a:rPr lang="en-US" sz="3200" dirty="0"/>
              <a:t>Adhesion</a:t>
            </a:r>
          </a:p>
          <a:p>
            <a:pPr marL="228600" indent="-228600"/>
            <a:r>
              <a:rPr lang="en-US" sz="3200" dirty="0"/>
              <a:t>Mechanics</a:t>
            </a:r>
          </a:p>
          <a:p>
            <a:pPr marL="228600" indent="-228600"/>
            <a:r>
              <a:rPr lang="en-US" sz="3200" dirty="0"/>
              <a:t>Motility</a:t>
            </a:r>
          </a:p>
          <a:p>
            <a:pPr marL="228600" indent="-228600"/>
            <a:endParaRPr lang="en-US" sz="3200" dirty="0" smtClean="0"/>
          </a:p>
          <a:p>
            <a:pPr marL="228600" indent="-228600"/>
            <a:r>
              <a:rPr lang="en-US" sz="3200" dirty="0" smtClean="0"/>
              <a:t>Secretion </a:t>
            </a:r>
            <a:endParaRPr lang="en-US" sz="3200" dirty="0"/>
          </a:p>
          <a:p>
            <a:pPr marL="228600" indent="-228600"/>
            <a:r>
              <a:rPr lang="en-US" sz="3200" dirty="0"/>
              <a:t>Uptake</a:t>
            </a:r>
          </a:p>
          <a:p>
            <a:pPr marL="228600" indent="-228600"/>
            <a:r>
              <a:rPr lang="en-US" sz="3200" dirty="0"/>
              <a:t>Sampling</a:t>
            </a:r>
          </a:p>
          <a:p>
            <a:pPr marL="228600" indent="-228600"/>
            <a:r>
              <a:rPr lang="en-US" sz="3200" dirty="0" smtClean="0"/>
              <a:t>Predation</a:t>
            </a:r>
          </a:p>
          <a:p>
            <a:pPr marL="228600" indent="-228600"/>
            <a:r>
              <a:rPr lang="en-US" sz="3200" dirty="0" smtClean="0"/>
              <a:t>Differentiation</a:t>
            </a:r>
            <a:endParaRPr lang="en-US" sz="3200" dirty="0"/>
          </a:p>
          <a:p>
            <a:pPr marL="228600" indent="-228600"/>
            <a:r>
              <a:rPr lang="en-US" sz="3200" dirty="0"/>
              <a:t>…</a:t>
            </a:r>
          </a:p>
          <a:p>
            <a:pPr marL="228600" indent="-228600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1771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6209C-0DE5-6244-A4E0-F7B94400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class (v2)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21D9BD1-EF68-4347-A644-FF29EC66F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Now, we add division and death methods. </a:t>
            </a:r>
          </a:p>
          <a:p>
            <a:endParaRPr lang="en-US" dirty="0"/>
          </a:p>
          <a:p>
            <a:r>
              <a:rPr lang="en-US" dirty="0"/>
              <a:t>Division will make a copy of the cell and add it to a list of all cells</a:t>
            </a:r>
          </a:p>
          <a:p>
            <a:endParaRPr lang="en-US" dirty="0"/>
          </a:p>
          <a:p>
            <a:r>
              <a:rPr lang="en-US" dirty="0"/>
              <a:t>Death will remove the cell from the list of all cells and delete it </a:t>
            </a:r>
          </a:p>
        </p:txBody>
      </p:sp>
    </p:spTree>
    <p:extLst>
      <p:ext uri="{BB962C8B-B14F-4D97-AF65-F5344CB8AC3E}">
        <p14:creationId xmlns:p14="http://schemas.microsoft.com/office/powerpoint/2010/main" val="733027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6209C-0DE5-6244-A4E0-F7B94400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class (v2)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AC6AD8-4C5E-0A44-87D9-1780FEE7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Cell:</a:t>
            </a:r>
          </a:p>
          <a:p>
            <a:r>
              <a:rPr lang="en-US" dirty="0"/>
              <a:t>    # __</a:t>
            </a:r>
            <a:r>
              <a:rPr lang="en-US" dirty="0" err="1"/>
              <a:t>init</a:t>
            </a:r>
            <a:r>
              <a:rPr lang="en-US" dirty="0"/>
              <a:t>__, </a:t>
            </a:r>
            <a:r>
              <a:rPr lang="en-US" dirty="0" err="1"/>
              <a:t>update_velocity</a:t>
            </a:r>
            <a:r>
              <a:rPr lang="en-US" dirty="0"/>
              <a:t>, and </a:t>
            </a:r>
            <a:r>
              <a:rPr lang="en-US" dirty="0" err="1"/>
              <a:t>update_position</a:t>
            </a:r>
            <a:r>
              <a:rPr lang="en-US" dirty="0"/>
              <a:t> as before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    def division( self, </a:t>
            </a:r>
            <a:r>
              <a:rPr lang="en-US" b="1" dirty="0" err="1">
                <a:solidFill>
                  <a:srgbClr val="FF0000"/>
                </a:solidFill>
              </a:rPr>
              <a:t>all_cells</a:t>
            </a:r>
            <a:r>
              <a:rPr lang="en-US" b="1" dirty="0">
                <a:solidFill>
                  <a:srgbClr val="FF0000"/>
                </a:solidFill>
              </a:rPr>
              <a:t> ):</a:t>
            </a:r>
          </a:p>
          <a:p>
            <a:r>
              <a:rPr lang="en-US" dirty="0"/>
              <a:t>        # make a brand new cell</a:t>
            </a:r>
          </a:p>
          <a:p>
            <a:r>
              <a:rPr lang="en-US" dirty="0"/>
              <a:t>        c = </a:t>
            </a:r>
            <a:r>
              <a:rPr lang="en-US" dirty="0" err="1"/>
              <a:t>copy.deepcopy</a:t>
            </a:r>
            <a:r>
              <a:rPr lang="en-US" dirty="0"/>
              <a:t>( self ); </a:t>
            </a:r>
          </a:p>
          <a:p>
            <a:r>
              <a:rPr lang="en-US" dirty="0"/>
              <a:t>        # append it to the data structure </a:t>
            </a:r>
          </a:p>
          <a:p>
            <a:r>
              <a:rPr lang="en-US" dirty="0"/>
              <a:t>        </a:t>
            </a:r>
            <a:r>
              <a:rPr lang="en-US" dirty="0" err="1"/>
              <a:t>all_cells.append</a:t>
            </a:r>
            <a:r>
              <a:rPr lang="en-US" dirty="0"/>
              <a:t>( c ); </a:t>
            </a:r>
          </a:p>
          <a:p>
            <a:r>
              <a:rPr lang="en-US" dirty="0"/>
              <a:t>        # set its position to be near its parent cell</a:t>
            </a:r>
          </a:p>
          <a:p>
            <a:r>
              <a:rPr lang="en-US" dirty="0"/>
              <a:t>        r = </a:t>
            </a:r>
            <a:r>
              <a:rPr lang="en-US" dirty="0" err="1"/>
              <a:t>self.equilibrium_spacing</a:t>
            </a:r>
            <a:r>
              <a:rPr lang="en-US" dirty="0"/>
              <a:t>; </a:t>
            </a:r>
          </a:p>
          <a:p>
            <a:r>
              <a:rPr lang="en-US" dirty="0"/>
              <a:t>        angle = </a:t>
            </a:r>
            <a:r>
              <a:rPr lang="en-US" dirty="0" err="1"/>
              <a:t>np.random.uniform</a:t>
            </a:r>
            <a:r>
              <a:rPr lang="en-US" dirty="0"/>
              <a:t>()</a:t>
            </a:r>
          </a:p>
          <a:p>
            <a:r>
              <a:rPr lang="en-US" dirty="0"/>
              <a:t>        </a:t>
            </a:r>
            <a:r>
              <a:rPr lang="en-US" dirty="0" err="1"/>
              <a:t>c.position</a:t>
            </a:r>
            <a:r>
              <a:rPr lang="en-US" dirty="0"/>
              <a:t>[0] = r*</a:t>
            </a:r>
            <a:r>
              <a:rPr lang="en-US" dirty="0" err="1"/>
              <a:t>np.cos</a:t>
            </a:r>
            <a:r>
              <a:rPr lang="en-US" dirty="0"/>
              <a:t>(angle)</a:t>
            </a:r>
          </a:p>
          <a:p>
            <a:r>
              <a:rPr lang="en-US" dirty="0"/>
              <a:t>        </a:t>
            </a:r>
            <a:r>
              <a:rPr lang="en-US" dirty="0" err="1"/>
              <a:t>c.position</a:t>
            </a:r>
            <a:r>
              <a:rPr lang="en-US" dirty="0"/>
              <a:t>[1] = r*</a:t>
            </a:r>
            <a:r>
              <a:rPr lang="en-US" dirty="0" err="1"/>
              <a:t>np.sin</a:t>
            </a:r>
            <a:r>
              <a:rPr lang="en-US" dirty="0"/>
              <a:t>(angle)</a:t>
            </a:r>
          </a:p>
          <a:p>
            <a:r>
              <a:rPr lang="en-US" dirty="0"/>
              <a:t>        return; 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    def death( self, </a:t>
            </a:r>
            <a:r>
              <a:rPr lang="en-US" b="1" dirty="0" err="1">
                <a:solidFill>
                  <a:srgbClr val="FF0000"/>
                </a:solidFill>
              </a:rPr>
              <a:t>all_cells</a:t>
            </a:r>
            <a:r>
              <a:rPr lang="en-US" b="1" dirty="0">
                <a:solidFill>
                  <a:srgbClr val="FF0000"/>
                </a:solidFill>
              </a:rPr>
              <a:t> ):</a:t>
            </a:r>
          </a:p>
          <a:p>
            <a:r>
              <a:rPr lang="en-US" dirty="0"/>
              <a:t>        </a:t>
            </a:r>
            <a:r>
              <a:rPr lang="en-US" dirty="0" err="1"/>
              <a:t>all_cells.remove</a:t>
            </a:r>
            <a:r>
              <a:rPr lang="en-US" dirty="0"/>
              <a:t>( self )</a:t>
            </a:r>
          </a:p>
          <a:p>
            <a:r>
              <a:rPr lang="en-US" dirty="0"/>
              <a:t>        del self;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DEA2F4-DA78-FD43-B028-B167F0B1F761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6)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1135670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6209C-0DE5-6244-A4E0-F7B94400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AC6AD8-4C5E-0A44-87D9-1780FEE7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all_cells.clear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# now make 10 cells with random positions </a:t>
            </a:r>
          </a:p>
          <a:p>
            <a:r>
              <a:rPr lang="en-US" dirty="0" err="1"/>
              <a:t>number_of_cells</a:t>
            </a:r>
            <a:r>
              <a:rPr lang="en-US" dirty="0"/>
              <a:t> = 10;</a:t>
            </a:r>
          </a:p>
          <a:p>
            <a:r>
              <a:rPr lang="en-US" dirty="0"/>
              <a:t>center = [ 0.5*(</a:t>
            </a:r>
            <a:r>
              <a:rPr lang="en-US" dirty="0" err="1"/>
              <a:t>E.a+E.b</a:t>
            </a:r>
            <a:r>
              <a:rPr lang="en-US" dirty="0"/>
              <a:t>) , 0.5*(</a:t>
            </a:r>
            <a:r>
              <a:rPr lang="en-US" dirty="0" err="1"/>
              <a:t>E.c+E.d</a:t>
            </a:r>
            <a:r>
              <a:rPr lang="en-US" dirty="0"/>
              <a:t>)]</a:t>
            </a:r>
          </a:p>
          <a:p>
            <a:r>
              <a:rPr lang="en-US" dirty="0"/>
              <a:t>for n in range(</a:t>
            </a:r>
            <a:r>
              <a:rPr lang="en-US" dirty="0" err="1"/>
              <a:t>number_of_cells</a:t>
            </a:r>
            <a:r>
              <a:rPr lang="en-US" dirty="0"/>
              <a:t>):</a:t>
            </a:r>
          </a:p>
          <a:p>
            <a:r>
              <a:rPr lang="en-US" dirty="0"/>
              <a:t>    c = Cell(); # create cell. </a:t>
            </a:r>
          </a:p>
          <a:p>
            <a:r>
              <a:rPr lang="en-US" dirty="0"/>
              <a:t>    r = 5 * </a:t>
            </a:r>
            <a:r>
              <a:rPr lang="en-US" dirty="0" err="1"/>
              <a:t>np.random.normal</a:t>
            </a:r>
            <a:r>
              <a:rPr lang="en-US" dirty="0"/>
              <a:t>();</a:t>
            </a:r>
          </a:p>
          <a:p>
            <a:r>
              <a:rPr lang="en-US" dirty="0"/>
              <a:t>    angle = 6.28318530718 * </a:t>
            </a:r>
            <a:r>
              <a:rPr lang="en-US" dirty="0" err="1"/>
              <a:t>np.random.uniform</a:t>
            </a:r>
            <a:r>
              <a:rPr lang="en-US" dirty="0"/>
              <a:t>(); </a:t>
            </a:r>
          </a:p>
          <a:p>
            <a:r>
              <a:rPr lang="en-US" dirty="0"/>
              <a:t>    </a:t>
            </a:r>
            <a:r>
              <a:rPr lang="en-US" dirty="0" err="1"/>
              <a:t>c.position</a:t>
            </a:r>
            <a:r>
              <a:rPr lang="en-US" dirty="0"/>
              <a:t>[0] = center[0] + r * </a:t>
            </a:r>
            <a:r>
              <a:rPr lang="en-US" dirty="0" err="1"/>
              <a:t>np.cos</a:t>
            </a:r>
            <a:r>
              <a:rPr lang="en-US" dirty="0"/>
              <a:t>(angle)</a:t>
            </a:r>
          </a:p>
          <a:p>
            <a:r>
              <a:rPr lang="en-US" dirty="0"/>
              <a:t>    </a:t>
            </a:r>
            <a:r>
              <a:rPr lang="en-US" dirty="0" err="1"/>
              <a:t>c.position</a:t>
            </a:r>
            <a:r>
              <a:rPr lang="en-US" dirty="0"/>
              <a:t>[1] = center[1] + r * </a:t>
            </a:r>
            <a:r>
              <a:rPr lang="en-US" dirty="0" err="1"/>
              <a:t>np.sin</a:t>
            </a:r>
            <a:r>
              <a:rPr lang="en-US" dirty="0"/>
              <a:t>(angle)</a:t>
            </a:r>
          </a:p>
          <a:p>
            <a:r>
              <a:rPr lang="en-US" dirty="0"/>
              <a:t>    </a:t>
            </a:r>
            <a:r>
              <a:rPr lang="en-US" dirty="0" err="1"/>
              <a:t>all_cells.append</a:t>
            </a:r>
            <a:r>
              <a:rPr lang="en-US" dirty="0"/>
              <a:t>(c)</a:t>
            </a:r>
          </a:p>
          <a:p>
            <a:r>
              <a:rPr lang="en-US" dirty="0"/>
              <a:t>  </a:t>
            </a:r>
          </a:p>
          <a:p>
            <a:r>
              <a:rPr lang="en-US" dirty="0" err="1"/>
              <a:t>plot_cells</a:t>
            </a:r>
            <a:r>
              <a:rPr lang="en-US" dirty="0"/>
              <a:t>(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dt = 0.1; </a:t>
            </a:r>
          </a:p>
          <a:p>
            <a:endParaRPr lang="en-US" dirty="0"/>
          </a:p>
          <a:p>
            <a:r>
              <a:rPr lang="en-US" dirty="0"/>
              <a:t>for n in range( 1000 ):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c.update_velocity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c.update_position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if( n % 50 == 0 ):</a:t>
            </a:r>
          </a:p>
          <a:p>
            <a:r>
              <a:rPr lang="en-US" dirty="0"/>
              <a:t>        </a:t>
            </a:r>
            <a:r>
              <a:rPr lang="en-US" dirty="0" err="1"/>
              <a:t>n_cells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    </a:t>
            </a:r>
            <a:r>
              <a:rPr lang="en-US" dirty="0" err="1"/>
              <a:t>n_divide</a:t>
            </a:r>
            <a:r>
              <a:rPr lang="en-US" dirty="0"/>
              <a:t> = </a:t>
            </a:r>
            <a:r>
              <a:rPr lang="en-US" dirty="0" err="1"/>
              <a:t>np.random.randint</a:t>
            </a:r>
            <a:r>
              <a:rPr lang="en-US" dirty="0"/>
              <a:t>( </a:t>
            </a:r>
            <a:r>
              <a:rPr lang="en-US" dirty="0" err="1"/>
              <a:t>n_cells</a:t>
            </a:r>
            <a:r>
              <a:rPr lang="en-US" dirty="0"/>
              <a:t> ); </a:t>
            </a:r>
          </a:p>
          <a:p>
            <a:r>
              <a:rPr lang="en-US" dirty="0"/>
              <a:t>        </a:t>
            </a:r>
            <a:r>
              <a:rPr lang="en-US" dirty="0" err="1"/>
              <a:t>all_cells</a:t>
            </a:r>
            <a:r>
              <a:rPr lang="en-US" dirty="0"/>
              <a:t>[</a:t>
            </a:r>
            <a:r>
              <a:rPr lang="en-US" dirty="0" err="1"/>
              <a:t>n_divide</a:t>
            </a:r>
            <a:r>
              <a:rPr lang="en-US" dirty="0"/>
              <a:t>].division(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if( n % 200 == 0 ):</a:t>
            </a:r>
          </a:p>
          <a:p>
            <a:r>
              <a:rPr lang="en-US" dirty="0"/>
              <a:t>        </a:t>
            </a:r>
            <a:r>
              <a:rPr lang="en-US" dirty="0" err="1"/>
              <a:t>n_cells</a:t>
            </a:r>
            <a:r>
              <a:rPr lang="en-US" dirty="0"/>
              <a:t> = </a:t>
            </a:r>
            <a:r>
              <a:rPr lang="en-US" dirty="0" err="1"/>
              <a:t>len</a:t>
            </a:r>
            <a:r>
              <a:rPr lang="en-US" dirty="0"/>
              <a:t>(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    </a:t>
            </a:r>
            <a:r>
              <a:rPr lang="en-US" dirty="0" err="1"/>
              <a:t>n_die</a:t>
            </a:r>
            <a:r>
              <a:rPr lang="en-US" dirty="0"/>
              <a:t> = </a:t>
            </a:r>
            <a:r>
              <a:rPr lang="en-US" dirty="0" err="1"/>
              <a:t>np.random.randint</a:t>
            </a:r>
            <a:r>
              <a:rPr lang="en-US" dirty="0"/>
              <a:t>( </a:t>
            </a:r>
            <a:r>
              <a:rPr lang="en-US" dirty="0" err="1"/>
              <a:t>n_cells</a:t>
            </a:r>
            <a:r>
              <a:rPr lang="en-US" dirty="0"/>
              <a:t> ); </a:t>
            </a:r>
          </a:p>
          <a:p>
            <a:r>
              <a:rPr lang="en-US" dirty="0"/>
              <a:t>        </a:t>
            </a:r>
            <a:r>
              <a:rPr lang="en-US" dirty="0" err="1"/>
              <a:t>all_cells</a:t>
            </a:r>
            <a:r>
              <a:rPr lang="en-US" dirty="0"/>
              <a:t>[</a:t>
            </a:r>
            <a:r>
              <a:rPr lang="en-US" dirty="0" err="1"/>
              <a:t>n_die</a:t>
            </a:r>
            <a:r>
              <a:rPr lang="en-US" dirty="0"/>
              <a:t>].death(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if( n % 100 == 0 ):</a:t>
            </a:r>
          </a:p>
          <a:p>
            <a:r>
              <a:rPr lang="en-US" dirty="0"/>
              <a:t>        </a:t>
            </a:r>
            <a:r>
              <a:rPr lang="en-US" dirty="0" err="1"/>
              <a:t>plot_cells</a:t>
            </a:r>
            <a:r>
              <a:rPr lang="en-US" dirty="0"/>
              <a:t>( E, </a:t>
            </a:r>
            <a:r>
              <a:rPr lang="en-US" dirty="0" err="1"/>
              <a:t>all_cells</a:t>
            </a:r>
            <a:r>
              <a:rPr lang="en-US" dirty="0"/>
              <a:t> ) </a:t>
            </a:r>
          </a:p>
          <a:p>
            <a:r>
              <a:rPr lang="en-US" dirty="0"/>
              <a:t>        </a:t>
            </a:r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DEA2F4-DA78-FD43-B028-B167F0B1F761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6)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4281488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6209C-0DE5-6244-A4E0-F7B94400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class (v3)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xmlns="" id="{D21D9BD1-EF68-4347-A644-FF29EC66F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Now, we add a update function that uses a cell's birth and death rates to decide when to divide or die (stochastically). </a:t>
                </a:r>
              </a:p>
              <a:p>
                <a:endParaRPr lang="en-US" dirty="0"/>
              </a:p>
              <a:p>
                <a:r>
                  <a:rPr lang="en-US" dirty="0"/>
                  <a:t>If an event X happens at rate </a:t>
                </a:r>
                <a:r>
                  <a:rPr lang="en-US" i="1" dirty="0"/>
                  <a:t>r</a:t>
                </a:r>
                <a:r>
                  <a:rPr lang="en-US" dirty="0"/>
                  <a:t>, then the probability of that rate happening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Probability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Numerically, if event </a:t>
                </a:r>
                <a:r>
                  <a:rPr lang="en-US" i="1" dirty="0"/>
                  <a:t>X has </a:t>
                </a:r>
                <a:r>
                  <a:rPr lang="en-US" dirty="0"/>
                  <a:t>probability</a:t>
                </a:r>
                <a:r>
                  <a:rPr lang="en-US" i="1" dirty="0"/>
                  <a:t> p:</a:t>
                </a:r>
              </a:p>
              <a:p>
                <a:pPr lvl="1"/>
                <a:r>
                  <a:rPr lang="en-US" dirty="0"/>
                  <a:t>Evaluate a uniform random number generator to </a:t>
                </a:r>
                <a:r>
                  <a:rPr lang="en-US" dirty="0" smtClean="0"/>
                  <a:t>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, then the event </a:t>
                </a:r>
                <a:r>
                  <a:rPr lang="en-US" i="1" dirty="0" smtClean="0"/>
                  <a:t>X </a:t>
                </a:r>
                <a:r>
                  <a:rPr lang="en-US" dirty="0"/>
                  <a:t>happens. Otherwise </a:t>
                </a:r>
                <a:r>
                  <a:rPr lang="en-US" dirty="0" smtClean="0"/>
                  <a:t>it does not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xmlns="" id="{D21D9BD1-EF68-4347-A644-FF29EC66F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976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5966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6209C-0DE5-6244-A4E0-F7B94400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class (v3)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AC6AD8-4C5E-0A44-87D9-1780FEE7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Cell: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 self ):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#mostly same, but add these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self.birth_rate</a:t>
            </a:r>
            <a:r>
              <a:rPr lang="en-US" b="1" dirty="0">
                <a:solidFill>
                  <a:srgbClr val="FF0000"/>
                </a:solidFill>
              </a:rPr>
              <a:t> = 0.01;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self.death_rate</a:t>
            </a:r>
            <a:r>
              <a:rPr lang="en-US" b="1" dirty="0">
                <a:solidFill>
                  <a:srgbClr val="FF0000"/>
                </a:solidFill>
              </a:rPr>
              <a:t> = 0.005;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    # </a:t>
            </a:r>
            <a:r>
              <a:rPr lang="en-US" dirty="0" err="1"/>
              <a:t>udpate_velocity</a:t>
            </a:r>
            <a:r>
              <a:rPr lang="en-US" dirty="0"/>
              <a:t>, </a:t>
            </a:r>
            <a:r>
              <a:rPr lang="en-US" dirty="0" err="1"/>
              <a:t>update_position</a:t>
            </a:r>
            <a:r>
              <a:rPr lang="en-US" dirty="0"/>
              <a:t>, division, and death as before 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FF0000"/>
                </a:solidFill>
              </a:rPr>
              <a:t>def update( self, dt, env, </a:t>
            </a:r>
            <a:r>
              <a:rPr lang="en-US" b="1" dirty="0" err="1">
                <a:solidFill>
                  <a:srgbClr val="FF0000"/>
                </a:solidFill>
              </a:rPr>
              <a:t>all_cells</a:t>
            </a:r>
            <a:r>
              <a:rPr lang="en-US" b="1" dirty="0">
                <a:solidFill>
                  <a:srgbClr val="FF0000"/>
                </a:solidFill>
              </a:rPr>
              <a:t> ):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prob_birth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self.birth_rate</a:t>
            </a:r>
            <a:r>
              <a:rPr lang="en-US" b="1" dirty="0">
                <a:solidFill>
                  <a:srgbClr val="FF0000"/>
                </a:solidFill>
              </a:rPr>
              <a:t> * dt;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prob_death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self.death_rate</a:t>
            </a:r>
            <a:r>
              <a:rPr lang="en-US" b="1" dirty="0">
                <a:solidFill>
                  <a:srgbClr val="FF0000"/>
                </a:solidFill>
              </a:rPr>
              <a:t> * dt;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if( </a:t>
            </a:r>
            <a:r>
              <a:rPr lang="en-US" b="1" dirty="0" err="1">
                <a:solidFill>
                  <a:srgbClr val="FF0000"/>
                </a:solidFill>
              </a:rPr>
              <a:t>np.random.uniform</a:t>
            </a:r>
            <a:r>
              <a:rPr lang="en-US" b="1" dirty="0">
                <a:solidFill>
                  <a:srgbClr val="FF0000"/>
                </a:solidFill>
              </a:rPr>
              <a:t>() &lt;= </a:t>
            </a:r>
            <a:r>
              <a:rPr lang="en-US" b="1" dirty="0" err="1">
                <a:solidFill>
                  <a:srgbClr val="FF0000"/>
                </a:solidFill>
              </a:rPr>
              <a:t>prob_birth</a:t>
            </a:r>
            <a:r>
              <a:rPr lang="en-US" b="1" dirty="0">
                <a:solidFill>
                  <a:srgbClr val="FF0000"/>
                </a:solidFill>
              </a:rPr>
              <a:t> ):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</a:t>
            </a:r>
            <a:r>
              <a:rPr lang="en-US" b="1" dirty="0" err="1">
                <a:solidFill>
                  <a:srgbClr val="FF0000"/>
                </a:solidFill>
              </a:rPr>
              <a:t>self.division</a:t>
            </a:r>
            <a:r>
              <a:rPr lang="en-US" b="1" dirty="0">
                <a:solidFill>
                  <a:srgbClr val="FF0000"/>
                </a:solidFill>
              </a:rPr>
              <a:t>( </a:t>
            </a:r>
            <a:r>
              <a:rPr lang="en-US" b="1" dirty="0" err="1">
                <a:solidFill>
                  <a:srgbClr val="FF0000"/>
                </a:solidFill>
              </a:rPr>
              <a:t>all_cells</a:t>
            </a:r>
            <a:r>
              <a:rPr lang="en-US" b="1" dirty="0">
                <a:solidFill>
                  <a:srgbClr val="FF0000"/>
                </a:solidFill>
              </a:rPr>
              <a:t> );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return;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if( </a:t>
            </a:r>
            <a:r>
              <a:rPr lang="en-US" b="1" dirty="0" err="1">
                <a:solidFill>
                  <a:srgbClr val="FF0000"/>
                </a:solidFill>
              </a:rPr>
              <a:t>np.random.uniform</a:t>
            </a:r>
            <a:r>
              <a:rPr lang="en-US" b="1" dirty="0">
                <a:solidFill>
                  <a:srgbClr val="FF0000"/>
                </a:solidFill>
              </a:rPr>
              <a:t>() &lt;= </a:t>
            </a:r>
            <a:r>
              <a:rPr lang="en-US" b="1" dirty="0" err="1">
                <a:solidFill>
                  <a:srgbClr val="FF0000"/>
                </a:solidFill>
              </a:rPr>
              <a:t>prob_death</a:t>
            </a:r>
            <a:r>
              <a:rPr lang="en-US" b="1" dirty="0">
                <a:solidFill>
                  <a:srgbClr val="FF0000"/>
                </a:solidFill>
              </a:rPr>
              <a:t> ):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</a:t>
            </a:r>
            <a:r>
              <a:rPr lang="en-US" b="1" dirty="0" err="1">
                <a:solidFill>
                  <a:srgbClr val="FF0000"/>
                </a:solidFill>
              </a:rPr>
              <a:t>self.death</a:t>
            </a:r>
            <a:r>
              <a:rPr lang="en-US" b="1" dirty="0">
                <a:solidFill>
                  <a:srgbClr val="FF0000"/>
                </a:solidFill>
              </a:rPr>
              <a:t>( </a:t>
            </a:r>
            <a:r>
              <a:rPr lang="en-US" b="1" dirty="0" err="1">
                <a:solidFill>
                  <a:srgbClr val="FF0000"/>
                </a:solidFill>
              </a:rPr>
              <a:t>all_cells</a:t>
            </a:r>
            <a:r>
              <a:rPr lang="en-US" b="1" dirty="0">
                <a:solidFill>
                  <a:srgbClr val="FF0000"/>
                </a:solidFill>
              </a:rPr>
              <a:t> );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return; </a:t>
            </a:r>
          </a:p>
          <a:p>
            <a:r>
              <a:rPr lang="en-US" dirty="0"/>
              <a:t>        return;         </a:t>
            </a:r>
          </a:p>
          <a:p>
            <a:r>
              <a:rPr lang="en-US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DEA2F4-DA78-FD43-B028-B167F0B1F761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7)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3787910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6209C-0DE5-6244-A4E0-F7B94400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AC6AD8-4C5E-0A44-87D9-1780FEE7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all_cells.clear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# now make 10 cells with random positions </a:t>
            </a:r>
          </a:p>
          <a:p>
            <a:r>
              <a:rPr lang="en-US" dirty="0" err="1"/>
              <a:t>number_of_cells</a:t>
            </a:r>
            <a:r>
              <a:rPr lang="en-US" dirty="0"/>
              <a:t> = 10;</a:t>
            </a:r>
          </a:p>
          <a:p>
            <a:r>
              <a:rPr lang="en-US" dirty="0"/>
              <a:t>center = [ 0.5*(</a:t>
            </a:r>
            <a:r>
              <a:rPr lang="en-US" dirty="0" err="1"/>
              <a:t>E.a+E.b</a:t>
            </a:r>
            <a:r>
              <a:rPr lang="en-US" dirty="0"/>
              <a:t>) , 0.5*(</a:t>
            </a:r>
            <a:r>
              <a:rPr lang="en-US" dirty="0" err="1"/>
              <a:t>E.c+E.d</a:t>
            </a:r>
            <a:r>
              <a:rPr lang="en-US" dirty="0"/>
              <a:t>)]</a:t>
            </a:r>
          </a:p>
          <a:p>
            <a:r>
              <a:rPr lang="en-US" dirty="0"/>
              <a:t>for n in range(</a:t>
            </a:r>
            <a:r>
              <a:rPr lang="en-US" dirty="0" err="1"/>
              <a:t>number_of_cells</a:t>
            </a:r>
            <a:r>
              <a:rPr lang="en-US" dirty="0"/>
              <a:t>):</a:t>
            </a:r>
          </a:p>
          <a:p>
            <a:r>
              <a:rPr lang="en-US" dirty="0"/>
              <a:t>    c = Cell(); # create cell. </a:t>
            </a:r>
          </a:p>
          <a:p>
            <a:r>
              <a:rPr lang="en-US" dirty="0"/>
              <a:t>    r = 5 * </a:t>
            </a:r>
            <a:r>
              <a:rPr lang="en-US" dirty="0" err="1"/>
              <a:t>np.random.normal</a:t>
            </a:r>
            <a:r>
              <a:rPr lang="en-US" dirty="0"/>
              <a:t>();</a:t>
            </a:r>
          </a:p>
          <a:p>
            <a:r>
              <a:rPr lang="en-US" dirty="0"/>
              <a:t>    angle = 6.28318530718 * </a:t>
            </a:r>
            <a:r>
              <a:rPr lang="en-US" dirty="0" err="1"/>
              <a:t>np.random.uniform</a:t>
            </a:r>
            <a:r>
              <a:rPr lang="en-US" dirty="0"/>
              <a:t>(); </a:t>
            </a:r>
          </a:p>
          <a:p>
            <a:r>
              <a:rPr lang="en-US" dirty="0"/>
              <a:t>    </a:t>
            </a:r>
            <a:r>
              <a:rPr lang="en-US" dirty="0" err="1"/>
              <a:t>c.position</a:t>
            </a:r>
            <a:r>
              <a:rPr lang="en-US" dirty="0"/>
              <a:t>[0] = center[0] + r * </a:t>
            </a:r>
            <a:r>
              <a:rPr lang="en-US" dirty="0" err="1"/>
              <a:t>np.cos</a:t>
            </a:r>
            <a:r>
              <a:rPr lang="en-US" dirty="0"/>
              <a:t>(angle)</a:t>
            </a:r>
          </a:p>
          <a:p>
            <a:r>
              <a:rPr lang="en-US" dirty="0"/>
              <a:t>    </a:t>
            </a:r>
            <a:r>
              <a:rPr lang="en-US" dirty="0" err="1"/>
              <a:t>c.position</a:t>
            </a:r>
            <a:r>
              <a:rPr lang="en-US" dirty="0"/>
              <a:t>[1] = center[1] + r * </a:t>
            </a:r>
            <a:r>
              <a:rPr lang="en-US" dirty="0" err="1"/>
              <a:t>np.sin</a:t>
            </a:r>
            <a:r>
              <a:rPr lang="en-US" dirty="0"/>
              <a:t>(angle)</a:t>
            </a:r>
          </a:p>
          <a:p>
            <a:r>
              <a:rPr lang="en-US" dirty="0"/>
              <a:t>    </a:t>
            </a:r>
            <a:r>
              <a:rPr lang="en-US" dirty="0" err="1"/>
              <a:t>all_cells.append</a:t>
            </a:r>
            <a:r>
              <a:rPr lang="en-US" dirty="0"/>
              <a:t>(c)</a:t>
            </a:r>
          </a:p>
          <a:p>
            <a:r>
              <a:rPr lang="en-US" dirty="0"/>
              <a:t>  </a:t>
            </a:r>
          </a:p>
          <a:p>
            <a:r>
              <a:rPr lang="en-US" dirty="0" err="1"/>
              <a:t>plot_cells</a:t>
            </a:r>
            <a:r>
              <a:rPr lang="en-US" dirty="0"/>
              <a:t>(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dt = 0.1; </a:t>
            </a:r>
          </a:p>
          <a:p>
            <a:endParaRPr lang="en-US" dirty="0"/>
          </a:p>
          <a:p>
            <a:r>
              <a:rPr lang="en-US" dirty="0"/>
              <a:t>for n in range( 1000 ):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); 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c.update_velocity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c.update_position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if( n % 100 == 0 ):</a:t>
            </a:r>
          </a:p>
          <a:p>
            <a:r>
              <a:rPr lang="en-US" dirty="0"/>
              <a:t>        </a:t>
            </a:r>
            <a:r>
              <a:rPr lang="en-US" dirty="0" err="1"/>
              <a:t>plot_cells</a:t>
            </a:r>
            <a:r>
              <a:rPr lang="en-US" dirty="0"/>
              <a:t>( E, </a:t>
            </a:r>
            <a:r>
              <a:rPr lang="en-US" dirty="0" err="1"/>
              <a:t>all_cells</a:t>
            </a:r>
            <a:r>
              <a:rPr lang="en-US" dirty="0"/>
              <a:t> ) </a:t>
            </a:r>
          </a:p>
          <a:p>
            <a:r>
              <a:rPr lang="en-US" dirty="0"/>
              <a:t>        </a:t>
            </a:r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DEA2F4-DA78-FD43-B028-B167F0B1F761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7)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2159385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6209C-0DE5-6244-A4E0-F7B94400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class (v4)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xmlns="" id="{D21D9BD1-EF68-4347-A644-FF29EC66F6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Now, we make the cell interact with the environment: </a:t>
                </a:r>
              </a:p>
              <a:p>
                <a:pPr lvl="1"/>
                <a:r>
                  <a:rPr lang="en-US" dirty="0"/>
                  <a:t>Find the mesh point nearest to the </a:t>
                </a:r>
                <a:r>
                  <a:rPr lang="en-US" dirty="0" smtClean="0"/>
                  <a:t>cell at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:</a:t>
                </a:r>
              </a:p>
              <a:p>
                <a:pPr marL="0" indent="-1587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round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round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Cell consumes resource </a:t>
                </a:r>
                <a:r>
                  <a:rPr lang="en-US" i="1" dirty="0"/>
                  <a:t>c</a:t>
                </a:r>
                <a:r>
                  <a:rPr lang="en-US" dirty="0"/>
                  <a:t> </a:t>
                </a:r>
                <a:r>
                  <a:rPr lang="en-US" dirty="0" smtClean="0"/>
                  <a:t>at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 smtClean="0"/>
                  <a:t> by </a:t>
                </a:r>
                <a:r>
                  <a:rPr lang="en-US" dirty="0"/>
                  <a:t>the backwards Euler </a:t>
                </a:r>
                <a:r>
                  <a:rPr lang="en-US" dirty="0" smtClean="0"/>
                  <a:t>discretization:</a:t>
                </a:r>
              </a:p>
              <a:p>
                <a:pPr marL="1714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death</m:t>
                        </m:r>
                      </m:sub>
                    </m:sSub>
                  </m:oMath>
                </a14:m>
                <a:r>
                  <a:rPr lang="en-US" dirty="0" smtClean="0"/>
                  <a:t>, then </a:t>
                </a:r>
                <a:r>
                  <a:rPr lang="en-US" dirty="0"/>
                  <a:t>immediate death</a:t>
                </a:r>
              </a:p>
              <a:p>
                <a:endParaRPr lang="en-US" dirty="0" smtClean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death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:r>
                  <a:rPr lang="en-US" dirty="0" smtClean="0"/>
                  <a:t>we scale the birth rate by: </a:t>
                </a:r>
              </a:p>
              <a:p>
                <a:pPr lvl="1"/>
                <a:endParaRPr lang="en-US" dirty="0" smtClean="0"/>
              </a:p>
              <a:p>
                <a:pPr marL="1714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death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death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xmlns="" id="{D21D9BD1-EF68-4347-A644-FF29EC66F6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2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222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6209C-0DE5-6244-A4E0-F7B94400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class (v4)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AC6AD8-4C5E-0A44-87D9-1780FEE7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class Cell: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 self ):</a:t>
            </a:r>
          </a:p>
          <a:p>
            <a:r>
              <a:rPr lang="en-US" dirty="0"/>
              <a:t>        # add these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self.death_threshold</a:t>
            </a:r>
            <a:r>
              <a:rPr lang="en-US" b="1" dirty="0">
                <a:solidFill>
                  <a:srgbClr val="FF0000"/>
                </a:solidFill>
              </a:rPr>
              <a:t> = 0.3;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self.consumption_rate</a:t>
            </a:r>
            <a:r>
              <a:rPr lang="en-US" b="1" dirty="0">
                <a:solidFill>
                  <a:srgbClr val="FF0000"/>
                </a:solidFill>
              </a:rPr>
              <a:t> = 1; 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	# </a:t>
            </a:r>
            <a:r>
              <a:rPr lang="en-US" dirty="0" err="1"/>
              <a:t>update_velocity</a:t>
            </a:r>
            <a:r>
              <a:rPr lang="en-US" dirty="0"/>
              <a:t> and </a:t>
            </a:r>
            <a:r>
              <a:rPr lang="en-US" dirty="0" err="1"/>
              <a:t>update_position</a:t>
            </a:r>
            <a:r>
              <a:rPr lang="en-US" dirty="0"/>
              <a:t> unchanged  </a:t>
            </a:r>
          </a:p>
          <a:p>
            <a:r>
              <a:rPr lang="en-US" dirty="0"/>
              <a:t>    def update( self, dt, env, </a:t>
            </a:r>
            <a:r>
              <a:rPr lang="en-US" dirty="0" err="1"/>
              <a:t>all_cells</a:t>
            </a:r>
            <a:r>
              <a:rPr lang="en-US" dirty="0"/>
              <a:t> ):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# find my coordinates in the environment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np.int</a:t>
            </a:r>
            <a:r>
              <a:rPr lang="en-US" b="1" dirty="0">
                <a:solidFill>
                  <a:srgbClr val="FF0000"/>
                </a:solidFill>
              </a:rPr>
              <a:t>( </a:t>
            </a:r>
            <a:r>
              <a:rPr lang="en-US" b="1" dirty="0" err="1">
                <a:solidFill>
                  <a:srgbClr val="FF0000"/>
                </a:solidFill>
              </a:rPr>
              <a:t>np.round</a:t>
            </a:r>
            <a:r>
              <a:rPr lang="en-US" b="1" dirty="0">
                <a:solidFill>
                  <a:srgbClr val="FF0000"/>
                </a:solidFill>
              </a:rPr>
              <a:t>( (</a:t>
            </a:r>
            <a:r>
              <a:rPr lang="en-US" b="1" dirty="0" err="1">
                <a:solidFill>
                  <a:srgbClr val="FF0000"/>
                </a:solidFill>
              </a:rPr>
              <a:t>self.position</a:t>
            </a:r>
            <a:r>
              <a:rPr lang="en-US" b="1" dirty="0">
                <a:solidFill>
                  <a:srgbClr val="FF0000"/>
                </a:solidFill>
              </a:rPr>
              <a:t>[0]-</a:t>
            </a:r>
            <a:r>
              <a:rPr lang="en-US" b="1" dirty="0" err="1">
                <a:solidFill>
                  <a:srgbClr val="FF0000"/>
                </a:solidFill>
              </a:rPr>
              <a:t>env.a</a:t>
            </a:r>
            <a:r>
              <a:rPr lang="en-US" b="1" dirty="0">
                <a:solidFill>
                  <a:srgbClr val="FF0000"/>
                </a:solidFill>
              </a:rPr>
              <a:t>)/</a:t>
            </a:r>
            <a:r>
              <a:rPr lang="en-US" b="1" dirty="0" err="1">
                <a:solidFill>
                  <a:srgbClr val="FF0000"/>
                </a:solidFill>
              </a:rPr>
              <a:t>env.dx</a:t>
            </a:r>
            <a:r>
              <a:rPr lang="en-US" b="1" dirty="0">
                <a:solidFill>
                  <a:srgbClr val="FF0000"/>
                </a:solidFill>
              </a:rPr>
              <a:t> ) ); 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j = </a:t>
            </a:r>
            <a:r>
              <a:rPr lang="en-US" b="1" dirty="0" err="1">
                <a:solidFill>
                  <a:srgbClr val="FF0000"/>
                </a:solidFill>
              </a:rPr>
              <a:t>np.int</a:t>
            </a:r>
            <a:r>
              <a:rPr lang="en-US" b="1" dirty="0">
                <a:solidFill>
                  <a:srgbClr val="FF0000"/>
                </a:solidFill>
              </a:rPr>
              <a:t>( </a:t>
            </a:r>
            <a:r>
              <a:rPr lang="en-US" b="1" dirty="0" err="1">
                <a:solidFill>
                  <a:srgbClr val="FF0000"/>
                </a:solidFill>
              </a:rPr>
              <a:t>np.round</a:t>
            </a:r>
            <a:r>
              <a:rPr lang="en-US" b="1" dirty="0">
                <a:solidFill>
                  <a:srgbClr val="FF0000"/>
                </a:solidFill>
              </a:rPr>
              <a:t>( (</a:t>
            </a:r>
            <a:r>
              <a:rPr lang="en-US" b="1" dirty="0" err="1">
                <a:solidFill>
                  <a:srgbClr val="FF0000"/>
                </a:solidFill>
              </a:rPr>
              <a:t>self.position</a:t>
            </a:r>
            <a:r>
              <a:rPr lang="en-US" b="1" dirty="0">
                <a:solidFill>
                  <a:srgbClr val="FF0000"/>
                </a:solidFill>
              </a:rPr>
              <a:t>[1]-</a:t>
            </a:r>
            <a:r>
              <a:rPr lang="en-US" b="1" dirty="0" err="1">
                <a:solidFill>
                  <a:srgbClr val="FF0000"/>
                </a:solidFill>
              </a:rPr>
              <a:t>env.c</a:t>
            </a:r>
            <a:r>
              <a:rPr lang="en-US" b="1" dirty="0">
                <a:solidFill>
                  <a:srgbClr val="FF0000"/>
                </a:solidFill>
              </a:rPr>
              <a:t>)/</a:t>
            </a:r>
            <a:r>
              <a:rPr lang="en-US" b="1" dirty="0" err="1">
                <a:solidFill>
                  <a:srgbClr val="FF0000"/>
                </a:solidFill>
              </a:rPr>
              <a:t>env.dy</a:t>
            </a:r>
            <a:r>
              <a:rPr lang="en-US" b="1" dirty="0">
                <a:solidFill>
                  <a:srgbClr val="FF0000"/>
                </a:solidFill>
              </a:rPr>
              <a:t> ) ); 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# consume substrate (backwards Euler)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constant = 1.0 + dt*</a:t>
            </a:r>
            <a:r>
              <a:rPr lang="en-US" b="1" dirty="0" err="1">
                <a:solidFill>
                  <a:srgbClr val="FF0000"/>
                </a:solidFill>
              </a:rPr>
              <a:t>self.consumption_rate</a:t>
            </a:r>
            <a:r>
              <a:rPr lang="en-US" b="1" dirty="0">
                <a:solidFill>
                  <a:srgbClr val="FF0000"/>
                </a:solidFill>
              </a:rPr>
              <a:t>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env.C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 err="1">
                <a:solidFill>
                  <a:srgbClr val="FF0000"/>
                </a:solidFill>
              </a:rPr>
              <a:t>i,j</a:t>
            </a:r>
            <a:r>
              <a:rPr lang="en-US" b="1" dirty="0">
                <a:solidFill>
                  <a:srgbClr val="FF0000"/>
                </a:solidFill>
              </a:rPr>
              <a:t>] /= constant;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# update birth and death rates based on C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substrate = </a:t>
            </a:r>
            <a:r>
              <a:rPr lang="en-US" b="1" dirty="0" err="1">
                <a:solidFill>
                  <a:srgbClr val="FF0000"/>
                </a:solidFill>
              </a:rPr>
              <a:t>env.C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 err="1">
                <a:solidFill>
                  <a:srgbClr val="FF0000"/>
                </a:solidFill>
              </a:rPr>
              <a:t>i,j</a:t>
            </a:r>
            <a:r>
              <a:rPr lang="en-US" b="1" dirty="0">
                <a:solidFill>
                  <a:srgbClr val="FF0000"/>
                </a:solidFill>
              </a:rPr>
              <a:t>]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birth_rate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self.birth_rate</a:t>
            </a:r>
            <a:r>
              <a:rPr lang="en-US" b="1" dirty="0">
                <a:solidFill>
                  <a:srgbClr val="FF0000"/>
                </a:solidFill>
              </a:rPr>
              <a:t> * (substrate - </a:t>
            </a:r>
            <a:r>
              <a:rPr lang="en-US" b="1" dirty="0" err="1">
                <a:solidFill>
                  <a:srgbClr val="FF0000"/>
                </a:solidFill>
              </a:rPr>
              <a:t>self.death_threshold</a:t>
            </a:r>
            <a:r>
              <a:rPr lang="en-US" b="1" dirty="0">
                <a:solidFill>
                  <a:srgbClr val="FF0000"/>
                </a:solidFill>
              </a:rPr>
              <a:t>)/(1-self.death_threshold);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death_rate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self.death_rate</a:t>
            </a:r>
            <a:r>
              <a:rPr lang="en-US" b="1" dirty="0">
                <a:solidFill>
                  <a:srgbClr val="FF0000"/>
                </a:solidFill>
              </a:rPr>
              <a:t>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if( </a:t>
            </a:r>
            <a:r>
              <a:rPr lang="en-US" b="1" dirty="0" err="1">
                <a:solidFill>
                  <a:srgbClr val="FF0000"/>
                </a:solidFill>
              </a:rPr>
              <a:t>birth_rate</a:t>
            </a:r>
            <a:r>
              <a:rPr lang="en-US" b="1" dirty="0">
                <a:solidFill>
                  <a:srgbClr val="FF0000"/>
                </a:solidFill>
              </a:rPr>
              <a:t> &lt; 0 ):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</a:t>
            </a:r>
            <a:r>
              <a:rPr lang="en-US" b="1" dirty="0" err="1">
                <a:solidFill>
                  <a:srgbClr val="FF0000"/>
                </a:solidFill>
              </a:rPr>
              <a:t>birth_rate</a:t>
            </a:r>
            <a:r>
              <a:rPr lang="en-US" b="1" dirty="0">
                <a:solidFill>
                  <a:srgbClr val="FF0000"/>
                </a:solidFill>
              </a:rPr>
              <a:t> = 0.0;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if( </a:t>
            </a:r>
            <a:r>
              <a:rPr lang="en-US" b="1" dirty="0" err="1">
                <a:solidFill>
                  <a:srgbClr val="FF0000"/>
                </a:solidFill>
              </a:rPr>
              <a:t>env.C</a:t>
            </a:r>
            <a:r>
              <a:rPr lang="en-US" b="1" dirty="0">
                <a:solidFill>
                  <a:srgbClr val="FF0000"/>
                </a:solidFill>
              </a:rPr>
              <a:t>[</a:t>
            </a:r>
            <a:r>
              <a:rPr lang="en-US" b="1" dirty="0" err="1">
                <a:solidFill>
                  <a:srgbClr val="FF0000"/>
                </a:solidFill>
              </a:rPr>
              <a:t>i,j</a:t>
            </a:r>
            <a:r>
              <a:rPr lang="en-US" b="1" dirty="0">
                <a:solidFill>
                  <a:srgbClr val="FF0000"/>
                </a:solidFill>
              </a:rPr>
              <a:t>] &lt; </a:t>
            </a:r>
            <a:r>
              <a:rPr lang="en-US" b="1" dirty="0" err="1">
                <a:solidFill>
                  <a:srgbClr val="FF0000"/>
                </a:solidFill>
              </a:rPr>
              <a:t>self.death_threshold</a:t>
            </a:r>
            <a:r>
              <a:rPr lang="en-US" b="1" dirty="0">
                <a:solidFill>
                  <a:srgbClr val="FF0000"/>
                </a:solidFill>
              </a:rPr>
              <a:t> ):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</a:t>
            </a:r>
            <a:r>
              <a:rPr lang="en-US" b="1" dirty="0" err="1">
                <a:solidFill>
                  <a:srgbClr val="FF0000"/>
                </a:solidFill>
              </a:rPr>
              <a:t>self.death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all_cells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return;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prob_birth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birth_rate</a:t>
            </a:r>
            <a:r>
              <a:rPr lang="en-US" b="1" dirty="0">
                <a:solidFill>
                  <a:srgbClr val="FF0000"/>
                </a:solidFill>
              </a:rPr>
              <a:t> * dt; 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</a:t>
            </a:r>
            <a:r>
              <a:rPr lang="en-US" b="1" dirty="0" err="1">
                <a:solidFill>
                  <a:srgbClr val="FF0000"/>
                </a:solidFill>
              </a:rPr>
              <a:t>prob_death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death_rate</a:t>
            </a:r>
            <a:r>
              <a:rPr lang="en-US" b="1" dirty="0">
                <a:solidFill>
                  <a:srgbClr val="FF0000"/>
                </a:solidFill>
              </a:rPr>
              <a:t> * dt; </a:t>
            </a:r>
          </a:p>
          <a:p>
            <a:r>
              <a:rPr lang="en-US" dirty="0"/>
              <a:t>        if( </a:t>
            </a:r>
            <a:r>
              <a:rPr lang="en-US" dirty="0" err="1"/>
              <a:t>np.random.uniform</a:t>
            </a:r>
            <a:r>
              <a:rPr lang="en-US" dirty="0"/>
              <a:t>() &lt;= </a:t>
            </a:r>
            <a:r>
              <a:rPr lang="en-US" dirty="0" err="1"/>
              <a:t>prob_birth</a:t>
            </a:r>
            <a:r>
              <a:rPr lang="en-US" dirty="0"/>
              <a:t> ):</a:t>
            </a:r>
          </a:p>
          <a:p>
            <a:r>
              <a:rPr lang="en-US" dirty="0"/>
              <a:t>            </a:t>
            </a:r>
            <a:r>
              <a:rPr lang="en-US" dirty="0" err="1"/>
              <a:t>self.division</a:t>
            </a:r>
            <a:r>
              <a:rPr lang="en-US" dirty="0"/>
              <a:t>( </a:t>
            </a:r>
            <a:r>
              <a:rPr lang="en-US" dirty="0" err="1"/>
              <a:t>all_cells</a:t>
            </a:r>
            <a:r>
              <a:rPr lang="en-US" dirty="0"/>
              <a:t> );</a:t>
            </a:r>
          </a:p>
          <a:p>
            <a:r>
              <a:rPr lang="en-US" dirty="0"/>
              <a:t>            return; </a:t>
            </a:r>
          </a:p>
          <a:p>
            <a:r>
              <a:rPr lang="en-US" dirty="0"/>
              <a:t>        if( </a:t>
            </a:r>
            <a:r>
              <a:rPr lang="en-US" dirty="0" err="1"/>
              <a:t>np.random.uniform</a:t>
            </a:r>
            <a:r>
              <a:rPr lang="en-US" dirty="0"/>
              <a:t>() &lt;= </a:t>
            </a:r>
            <a:r>
              <a:rPr lang="en-US" dirty="0" err="1"/>
              <a:t>prob_death</a:t>
            </a:r>
            <a:r>
              <a:rPr lang="en-US" dirty="0"/>
              <a:t> ):</a:t>
            </a:r>
          </a:p>
          <a:p>
            <a:r>
              <a:rPr lang="en-US" dirty="0"/>
              <a:t>            </a:t>
            </a:r>
            <a:r>
              <a:rPr lang="en-US" dirty="0" err="1"/>
              <a:t>self.death</a:t>
            </a:r>
            <a:r>
              <a:rPr lang="en-US" dirty="0"/>
              <a:t>( </a:t>
            </a:r>
            <a:r>
              <a:rPr lang="en-US" dirty="0" err="1"/>
              <a:t>all_cells</a:t>
            </a:r>
            <a:r>
              <a:rPr lang="en-US" dirty="0"/>
              <a:t> );</a:t>
            </a:r>
          </a:p>
          <a:p>
            <a:r>
              <a:rPr lang="en-US" dirty="0"/>
              <a:t>            return; </a:t>
            </a:r>
          </a:p>
          <a:p>
            <a:r>
              <a:rPr lang="en-US" dirty="0"/>
              <a:t>        return;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DEA2F4-DA78-FD43-B028-B167F0B1F761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8)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2981780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7E5D89-64D3-6741-9F68-2CC731B0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plotting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901B11-4576-4C48-B0A1-E8B00E811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 make a plotting function </a:t>
            </a:r>
          </a:p>
          <a:p>
            <a:r>
              <a:rPr lang="en-US" dirty="0"/>
              <a:t>def plot( env, </a:t>
            </a:r>
            <a:r>
              <a:rPr lang="en-US" dirty="0" err="1"/>
              <a:t>all_cells</a:t>
            </a:r>
            <a:r>
              <a:rPr lang="en-US" dirty="0"/>
              <a:t> ):</a:t>
            </a:r>
          </a:p>
          <a:p>
            <a:r>
              <a:rPr lang="en-US" dirty="0"/>
              <a:t>    </a:t>
            </a:r>
            <a:r>
              <a:rPr lang="en-US" dirty="0" err="1"/>
              <a:t>plt.figure</a:t>
            </a:r>
            <a:r>
              <a:rPr lang="en-US" dirty="0"/>
              <a:t>(1 , </a:t>
            </a:r>
            <a:r>
              <a:rPr lang="en-US" dirty="0" err="1"/>
              <a:t>figsize</a:t>
            </a:r>
            <a:r>
              <a:rPr lang="en-US" dirty="0"/>
              <a:t>=(10,10) )</a:t>
            </a:r>
          </a:p>
          <a:p>
            <a:r>
              <a:rPr lang="en-US" dirty="0"/>
              <a:t>    </a:t>
            </a:r>
            <a:r>
              <a:rPr lang="en-US" dirty="0" err="1"/>
              <a:t>plt.clf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err="1"/>
              <a:t>env.plot</a:t>
            </a:r>
            <a:r>
              <a:rPr lang="en-US" dirty="0"/>
              <a:t>() 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plt.plot</a:t>
            </a:r>
            <a:r>
              <a:rPr lang="en-US" dirty="0"/>
              <a:t>( </a:t>
            </a:r>
            <a:r>
              <a:rPr lang="en-US" dirty="0" err="1"/>
              <a:t>c.position</a:t>
            </a:r>
            <a:r>
              <a:rPr lang="en-US" dirty="0"/>
              <a:t>[0] , </a:t>
            </a:r>
            <a:r>
              <a:rPr lang="en-US" dirty="0" err="1"/>
              <a:t>c.position</a:t>
            </a:r>
            <a:r>
              <a:rPr lang="en-US" dirty="0"/>
              <a:t>[1] , 'ko' , </a:t>
            </a:r>
            <a:r>
              <a:rPr lang="en-US" dirty="0" err="1"/>
              <a:t>markersize</a:t>
            </a:r>
            <a:r>
              <a:rPr lang="en-US" dirty="0"/>
              <a:t>=10 ,</a:t>
            </a:r>
          </a:p>
          <a:p>
            <a:r>
              <a:rPr lang="en-US" dirty="0"/>
              <a:t>            </a:t>
            </a:r>
            <a:r>
              <a:rPr lang="en-US" dirty="0" err="1"/>
              <a:t>markerfacecolor</a:t>
            </a:r>
            <a:r>
              <a:rPr lang="en-US" dirty="0"/>
              <a:t>='w' , alpha=0.5)</a:t>
            </a:r>
          </a:p>
          <a:p>
            <a:r>
              <a:rPr lang="en-US" dirty="0"/>
              <a:t>    </a:t>
            </a:r>
            <a:r>
              <a:rPr lang="en-US" dirty="0" err="1"/>
              <a:t>plt.axis</a:t>
            </a:r>
            <a:r>
              <a:rPr lang="en-US" dirty="0"/>
              <a:t>('image')</a:t>
            </a:r>
          </a:p>
          <a:p>
            <a:r>
              <a:rPr lang="en-US" dirty="0"/>
              <a:t>    </a:t>
            </a:r>
            <a:r>
              <a:rPr lang="en-US" dirty="0" err="1"/>
              <a:t>plt.axis</a:t>
            </a:r>
            <a:r>
              <a:rPr lang="en-US" dirty="0"/>
              <a:t>( [</a:t>
            </a:r>
            <a:r>
              <a:rPr lang="en-US" dirty="0" err="1"/>
              <a:t>env.a</a:t>
            </a:r>
            <a:r>
              <a:rPr lang="en-US" dirty="0"/>
              <a:t>, </a:t>
            </a:r>
            <a:r>
              <a:rPr lang="en-US" dirty="0" err="1"/>
              <a:t>env.b</a:t>
            </a:r>
            <a:r>
              <a:rPr lang="en-US" dirty="0"/>
              <a:t>, </a:t>
            </a:r>
            <a:r>
              <a:rPr lang="en-US" dirty="0" err="1"/>
              <a:t>env.c</a:t>
            </a:r>
            <a:r>
              <a:rPr lang="en-US" dirty="0"/>
              <a:t>, </a:t>
            </a:r>
            <a:r>
              <a:rPr lang="en-US" dirty="0" err="1"/>
              <a:t>env.d</a:t>
            </a:r>
            <a:r>
              <a:rPr lang="en-US" dirty="0"/>
              <a:t>])</a:t>
            </a:r>
          </a:p>
          <a:p>
            <a:r>
              <a:rPr lang="en-US" dirty="0"/>
              <a:t>    </a:t>
            </a:r>
            <a:r>
              <a:rPr lang="en-US" dirty="0" err="1"/>
              <a:t>plt.title</a:t>
            </a:r>
            <a:r>
              <a:rPr lang="en-US" dirty="0"/>
              <a:t>('number of cells: ' + str(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all_cells</a:t>
            </a:r>
            <a:r>
              <a:rPr lang="en-US" dirty="0"/>
              <a:t>)) )</a:t>
            </a:r>
          </a:p>
          <a:p>
            <a:r>
              <a:rPr lang="en-US" dirty="0"/>
              <a:t>    return;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8F1357-E49C-A247-BA25-D9A52B154B43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8)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3212584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6209C-0DE5-6244-A4E0-F7B94400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AC6AD8-4C5E-0A44-87D9-1780FEE77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all_cells.clear</a:t>
            </a:r>
            <a:r>
              <a:rPr lang="en-US" dirty="0"/>
              <a:t>() </a:t>
            </a:r>
          </a:p>
          <a:p>
            <a:r>
              <a:rPr lang="en-US" dirty="0" err="1"/>
              <a:t>E.setup</a:t>
            </a:r>
            <a:r>
              <a:rPr lang="en-US" dirty="0"/>
              <a:t>( 10000, 0.001 , 1 , 1 )</a:t>
            </a:r>
          </a:p>
          <a:p>
            <a:endParaRPr lang="en-US" dirty="0"/>
          </a:p>
          <a:p>
            <a:r>
              <a:rPr lang="en-US" dirty="0"/>
              <a:t># now make 25 cells with random positions </a:t>
            </a:r>
          </a:p>
          <a:p>
            <a:r>
              <a:rPr lang="en-US" dirty="0" err="1"/>
              <a:t>number_of_cells</a:t>
            </a:r>
            <a:r>
              <a:rPr lang="en-US" dirty="0"/>
              <a:t> = 25;</a:t>
            </a:r>
          </a:p>
          <a:p>
            <a:r>
              <a:rPr lang="en-US" dirty="0"/>
              <a:t>center = [ 0.5*(</a:t>
            </a:r>
            <a:r>
              <a:rPr lang="en-US" dirty="0" err="1"/>
              <a:t>E.a+E.b</a:t>
            </a:r>
            <a:r>
              <a:rPr lang="en-US" dirty="0"/>
              <a:t>) , 0.5*(</a:t>
            </a:r>
            <a:r>
              <a:rPr lang="en-US" dirty="0" err="1"/>
              <a:t>E.c+E.d</a:t>
            </a:r>
            <a:r>
              <a:rPr lang="en-US" dirty="0"/>
              <a:t>)]</a:t>
            </a:r>
          </a:p>
          <a:p>
            <a:r>
              <a:rPr lang="en-US" dirty="0"/>
              <a:t>for n in range(</a:t>
            </a:r>
            <a:r>
              <a:rPr lang="en-US" dirty="0" err="1"/>
              <a:t>number_of_cells</a:t>
            </a:r>
            <a:r>
              <a:rPr lang="en-US" dirty="0"/>
              <a:t>):</a:t>
            </a:r>
          </a:p>
          <a:p>
            <a:r>
              <a:rPr lang="en-US" dirty="0"/>
              <a:t>    c = Cell(); # create cell. </a:t>
            </a:r>
          </a:p>
          <a:p>
            <a:r>
              <a:rPr lang="en-US" dirty="0"/>
              <a:t>    r = 50 * </a:t>
            </a:r>
            <a:r>
              <a:rPr lang="en-US" dirty="0" err="1"/>
              <a:t>np.random.normal</a:t>
            </a:r>
            <a:r>
              <a:rPr lang="en-US" dirty="0"/>
              <a:t>();</a:t>
            </a:r>
          </a:p>
          <a:p>
            <a:r>
              <a:rPr lang="en-US" dirty="0"/>
              <a:t>    angle = 6.28318530718 * </a:t>
            </a:r>
            <a:r>
              <a:rPr lang="en-US" dirty="0" err="1"/>
              <a:t>np.random.uniform</a:t>
            </a:r>
            <a:r>
              <a:rPr lang="en-US" dirty="0"/>
              <a:t>(); </a:t>
            </a:r>
          </a:p>
          <a:p>
            <a:r>
              <a:rPr lang="en-US" dirty="0"/>
              <a:t>    </a:t>
            </a:r>
            <a:r>
              <a:rPr lang="en-US" dirty="0" err="1"/>
              <a:t>c.position</a:t>
            </a:r>
            <a:r>
              <a:rPr lang="en-US" dirty="0"/>
              <a:t>[0] = center[0] + r * </a:t>
            </a:r>
            <a:r>
              <a:rPr lang="en-US" dirty="0" err="1"/>
              <a:t>np.cos</a:t>
            </a:r>
            <a:r>
              <a:rPr lang="en-US" dirty="0"/>
              <a:t>(angle)</a:t>
            </a:r>
          </a:p>
          <a:p>
            <a:r>
              <a:rPr lang="en-US" dirty="0"/>
              <a:t>    </a:t>
            </a:r>
            <a:r>
              <a:rPr lang="en-US" dirty="0" err="1"/>
              <a:t>c.position</a:t>
            </a:r>
            <a:r>
              <a:rPr lang="en-US" dirty="0"/>
              <a:t>[1] = center[1] + r * </a:t>
            </a:r>
            <a:r>
              <a:rPr lang="en-US" dirty="0" err="1"/>
              <a:t>np.sin</a:t>
            </a:r>
            <a:r>
              <a:rPr lang="en-US" dirty="0"/>
              <a:t>(angle)</a:t>
            </a:r>
          </a:p>
          <a:p>
            <a:r>
              <a:rPr lang="en-US" dirty="0"/>
              <a:t>    </a:t>
            </a:r>
            <a:r>
              <a:rPr lang="en-US" dirty="0" err="1"/>
              <a:t>all_cells.append</a:t>
            </a:r>
            <a:r>
              <a:rPr lang="en-US" dirty="0"/>
              <a:t>(c)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plot(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dt = 0.1; </a:t>
            </a:r>
          </a:p>
          <a:p>
            <a:endParaRPr lang="en-US" dirty="0"/>
          </a:p>
          <a:p>
            <a:r>
              <a:rPr lang="en-US" dirty="0"/>
              <a:t>for n in range( 2000 ):</a:t>
            </a:r>
          </a:p>
          <a:p>
            <a:r>
              <a:rPr lang="en-US" dirty="0"/>
              <a:t>    for </a:t>
            </a:r>
            <a:r>
              <a:rPr lang="en-US" dirty="0" err="1"/>
              <a:t>nn</a:t>
            </a:r>
            <a:r>
              <a:rPr lang="en-US" dirty="0"/>
              <a:t> in range(10):</a:t>
            </a:r>
          </a:p>
          <a:p>
            <a:r>
              <a:rPr lang="en-US" dirty="0"/>
              <a:t>        </a:t>
            </a:r>
            <a:r>
              <a:rPr lang="en-US" dirty="0" err="1"/>
              <a:t>E.update</a:t>
            </a:r>
            <a:r>
              <a:rPr lang="en-US" dirty="0"/>
              <a:t>( 0.1*dt )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); 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c.update_velocity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for c in </a:t>
            </a:r>
            <a:r>
              <a:rPr lang="en-US" dirty="0" err="1"/>
              <a:t>all_cells</a:t>
            </a:r>
            <a:r>
              <a:rPr lang="en-US" dirty="0"/>
              <a:t>:</a:t>
            </a:r>
          </a:p>
          <a:p>
            <a:r>
              <a:rPr lang="en-US" dirty="0"/>
              <a:t>        </a:t>
            </a:r>
            <a:r>
              <a:rPr lang="en-US" dirty="0" err="1"/>
              <a:t>c.update_position</a:t>
            </a:r>
            <a:r>
              <a:rPr lang="en-US" dirty="0"/>
              <a:t>( dt , E, </a:t>
            </a:r>
            <a:r>
              <a:rPr lang="en-US" dirty="0" err="1"/>
              <a:t>all_cells</a:t>
            </a:r>
            <a:r>
              <a:rPr lang="en-US" dirty="0"/>
              <a:t> )</a:t>
            </a:r>
          </a:p>
          <a:p>
            <a:r>
              <a:rPr lang="en-US" dirty="0"/>
              <a:t>    if( n % 200 == 0 ):</a:t>
            </a:r>
          </a:p>
          <a:p>
            <a:r>
              <a:rPr lang="en-US" dirty="0"/>
              <a:t>        plot( E, </a:t>
            </a:r>
            <a:r>
              <a:rPr lang="en-US" dirty="0" err="1"/>
              <a:t>all_cells</a:t>
            </a:r>
            <a:r>
              <a:rPr lang="en-US" dirty="0"/>
              <a:t> ) </a:t>
            </a:r>
          </a:p>
          <a:p>
            <a:r>
              <a:rPr lang="en-US" dirty="0"/>
              <a:t>        </a:t>
            </a:r>
            <a:r>
              <a:rPr lang="en-US" dirty="0" err="1"/>
              <a:t>plt.show</a:t>
            </a:r>
            <a:r>
              <a:rPr lang="en-US" dirty="0"/>
              <a:t>()</a:t>
            </a:r>
          </a:p>
          <a:p>
            <a:endParaRPr lang="en-US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4DEA2F4-DA78-FD43-B028-B167F0B1F761}"/>
              </a:ext>
            </a:extLst>
          </p:cNvPr>
          <p:cNvSpPr txBox="1"/>
          <p:nvPr/>
        </p:nvSpPr>
        <p:spPr>
          <a:xfrm>
            <a:off x="5816219" y="3477344"/>
            <a:ext cx="3200400" cy="914400"/>
          </a:xfrm>
          <a:prstGeom prst="rect">
            <a:avLst/>
          </a:prstGeom>
          <a:solidFill>
            <a:schemeClr val="bg2"/>
          </a:solidFill>
          <a:ln w="28575">
            <a:solidFill>
              <a:srgbClr val="99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b="1" dirty="0">
                <a:solidFill>
                  <a:srgbClr val="990000"/>
                </a:solidFill>
              </a:rPr>
              <a:t>Go to the Lecture notebook (Section 8) to execute this code.</a:t>
            </a:r>
          </a:p>
        </p:txBody>
      </p:sp>
    </p:spTree>
    <p:extLst>
      <p:ext uri="{BB962C8B-B14F-4D97-AF65-F5344CB8AC3E}">
        <p14:creationId xmlns:p14="http://schemas.microsoft.com/office/powerpoint/2010/main" val="81037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rise to complex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Multicellular systems</a:t>
            </a:r>
            <a:r>
              <a:rPr lang="en-US" dirty="0"/>
              <a:t>—composed of multiple cells of multiple types—can exhibit remarkable diversity, with complex emergent behaviors.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990000"/>
                </a:solidFill>
              </a:rPr>
              <a:t>How do these systems self-organize and sustain themselves?</a:t>
            </a:r>
          </a:p>
        </p:txBody>
      </p:sp>
      <p:pic>
        <p:nvPicPr>
          <p:cNvPr id="1026" name="Picture 2" descr="Glandular Tiss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95" b="8581"/>
          <a:stretch/>
        </p:blipFill>
        <p:spPr bwMode="auto">
          <a:xfrm>
            <a:off x="6949440" y="1572427"/>
            <a:ext cx="205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be imag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r="41749"/>
          <a:stretch/>
        </p:blipFill>
        <p:spPr bwMode="auto">
          <a:xfrm>
            <a:off x="4678680" y="1572427"/>
            <a:ext cx="205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awag.ch/fileadmin/Domain1/Abteilungen/umik/projekte/oekologie/PriME_MSE_Projektsei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1097"/>
          <a:stretch/>
        </p:blipFill>
        <p:spPr bwMode="auto">
          <a:xfrm>
            <a:off x="2407920" y="1572427"/>
            <a:ext cx="205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lime mold Physarum polycephalum forms a network of cytoplasmic veins as it spreads across a surface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76"/>
          <a:stretch/>
        </p:blipFill>
        <p:spPr bwMode="auto">
          <a:xfrm>
            <a:off x="137160" y="1572427"/>
            <a:ext cx="205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59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3268A-791A-D54C-A55E-033F1730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9E0B16-62BD-2F4F-8409-4AE041CF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</a:t>
            </a:r>
            <a:r>
              <a:rPr lang="en-US" dirty="0" err="1"/>
              <a:t>PhysiCell</a:t>
            </a:r>
            <a:r>
              <a:rPr lang="en-US" dirty="0"/>
              <a:t> as a more developed agent-based platform. </a:t>
            </a:r>
          </a:p>
          <a:p>
            <a:endParaRPr lang="en-US" dirty="0"/>
          </a:p>
          <a:p>
            <a:r>
              <a:rPr lang="en-US" dirty="0"/>
              <a:t>Show examples of agent-based </a:t>
            </a:r>
            <a:r>
              <a:rPr lang="en-US" dirty="0" err="1"/>
              <a:t>PhysiCell</a:t>
            </a:r>
            <a:r>
              <a:rPr lang="en-US" dirty="0"/>
              <a:t> modeling in research.</a:t>
            </a:r>
          </a:p>
          <a:p>
            <a:endParaRPr lang="en-US" dirty="0"/>
          </a:p>
          <a:p>
            <a:r>
              <a:rPr lang="en-US" dirty="0"/>
              <a:t>Explore cloud-hosted models.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42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400" b="1" dirty="0" err="1"/>
              <a:t>BioFVM</a:t>
            </a:r>
            <a:r>
              <a:rPr lang="en-US" sz="1400" b="1" dirty="0"/>
              <a:t> method paper (3-D diffusion)</a:t>
            </a:r>
          </a:p>
          <a:p>
            <a:pPr marL="339725" lvl="2" indent="0">
              <a:lnSpc>
                <a:spcPct val="95000"/>
              </a:lnSpc>
              <a:spcAft>
                <a:spcPts val="900"/>
              </a:spcAft>
              <a:buNone/>
            </a:pPr>
            <a:r>
              <a:rPr lang="en-US" sz="1000" dirty="0"/>
              <a:t>A. Ghaffarizadeh, S.H. Friedman, and P. Macklin. </a:t>
            </a:r>
            <a:r>
              <a:rPr lang="en-US" sz="1000" dirty="0" err="1"/>
              <a:t>BioFVM</a:t>
            </a:r>
            <a:r>
              <a:rPr lang="en-US" sz="1000" dirty="0"/>
              <a:t>: an efficient, parallelized diffusive transport solver for 3-D biological simulations. </a:t>
            </a:r>
            <a:r>
              <a:rPr lang="en-US" sz="1000" i="1" dirty="0"/>
              <a:t>Bioinformatics</a:t>
            </a:r>
            <a:r>
              <a:rPr lang="en-US" sz="1000" dirty="0"/>
              <a:t> 32(8):1256-8, 2016. DOI: </a:t>
            </a:r>
            <a:r>
              <a:rPr lang="en-US" sz="1000" dirty="0">
                <a:hlinkClick r:id="rId2"/>
              </a:rPr>
              <a:t>10.1093/bioinformatics/btv730</a:t>
            </a:r>
            <a:r>
              <a:rPr lang="en-US" sz="1000" dirty="0"/>
              <a:t>.</a:t>
            </a:r>
          </a:p>
          <a:p>
            <a:pPr>
              <a:spcAft>
                <a:spcPts val="0"/>
              </a:spcAft>
            </a:pPr>
            <a:r>
              <a:rPr lang="en-US" sz="1400" b="1" dirty="0" err="1"/>
              <a:t>PhysiCell</a:t>
            </a:r>
            <a:r>
              <a:rPr lang="en-US" sz="1400" b="1" dirty="0"/>
              <a:t> method paper (agent-based model)</a:t>
            </a:r>
          </a:p>
          <a:p>
            <a:pPr marL="339725" lvl="2" indent="0">
              <a:lnSpc>
                <a:spcPct val="95000"/>
              </a:lnSpc>
              <a:spcAft>
                <a:spcPts val="900"/>
              </a:spcAft>
              <a:buNone/>
            </a:pPr>
            <a:r>
              <a:rPr lang="en-US" sz="1000" dirty="0"/>
              <a:t>A. Ghaffarizadeh, R. </a:t>
            </a:r>
            <a:r>
              <a:rPr lang="en-US" sz="1000" dirty="0" err="1"/>
              <a:t>Heiland</a:t>
            </a:r>
            <a:r>
              <a:rPr lang="en-US" sz="1000" dirty="0"/>
              <a:t>, S.H. Friedman, S.M. </a:t>
            </a:r>
            <a:r>
              <a:rPr lang="en-US" sz="1000" dirty="0" err="1"/>
              <a:t>Mumenthaler</a:t>
            </a:r>
            <a:r>
              <a:rPr lang="en-US" sz="1000" dirty="0"/>
              <a:t>, and P. Macklin. </a:t>
            </a:r>
            <a:r>
              <a:rPr lang="en-US" sz="1000" dirty="0" err="1"/>
              <a:t>PhysiCell</a:t>
            </a:r>
            <a:r>
              <a:rPr lang="en-US" sz="1000" dirty="0"/>
              <a:t>: an open source physics-based cell simulator for 3-D multicellular systems. </a:t>
            </a:r>
            <a:r>
              <a:rPr lang="en-US" sz="1000" i="1" dirty="0" err="1"/>
              <a:t>PLoS</a:t>
            </a:r>
            <a:r>
              <a:rPr lang="en-US" sz="1000" i="1" dirty="0"/>
              <a:t> </a:t>
            </a:r>
            <a:r>
              <a:rPr lang="en-US" sz="1000" i="1" dirty="0" err="1"/>
              <a:t>Comput</a:t>
            </a:r>
            <a:r>
              <a:rPr lang="en-US" sz="1000" i="1" dirty="0"/>
              <a:t>. Biol.</a:t>
            </a:r>
            <a:r>
              <a:rPr lang="en-US" sz="1000" dirty="0"/>
              <a:t> 14(2):e1005991, 2018. DOI: </a:t>
            </a:r>
            <a:r>
              <a:rPr lang="en-US" sz="1000" dirty="0">
                <a:hlinkClick r:id="rId3"/>
              </a:rPr>
              <a:t>10.1371/journal.pcbi.1005991</a:t>
            </a:r>
            <a:r>
              <a:rPr lang="en-US" sz="1000" dirty="0"/>
              <a:t>.</a:t>
            </a:r>
          </a:p>
          <a:p>
            <a:pPr>
              <a:spcAft>
                <a:spcPts val="0"/>
              </a:spcAft>
            </a:pPr>
            <a:r>
              <a:rPr lang="en-US" sz="1400" b="1" dirty="0" err="1"/>
              <a:t>PhysiBoSS</a:t>
            </a:r>
            <a:r>
              <a:rPr lang="en-US" sz="1400" b="1" dirty="0"/>
              <a:t> (</a:t>
            </a:r>
            <a:r>
              <a:rPr lang="en-US" sz="1400" b="1" dirty="0" err="1"/>
              <a:t>PhysiCell</a:t>
            </a:r>
            <a:r>
              <a:rPr lang="en-US" sz="1400" b="1" dirty="0"/>
              <a:t> + </a:t>
            </a:r>
            <a:r>
              <a:rPr lang="en-US" sz="1400" b="1" dirty="0" err="1"/>
              <a:t>MaBoSS</a:t>
            </a:r>
            <a:r>
              <a:rPr lang="en-US" sz="1400" b="1" dirty="0"/>
              <a:t> for Boolean networks)</a:t>
            </a:r>
          </a:p>
          <a:p>
            <a:pPr marL="339725" lvl="2" indent="0">
              <a:lnSpc>
                <a:spcPct val="95000"/>
              </a:lnSpc>
              <a:spcAft>
                <a:spcPts val="900"/>
              </a:spcAft>
              <a:buNone/>
            </a:pPr>
            <a:r>
              <a:rPr lang="en-US" sz="1000" dirty="0"/>
              <a:t>G. </a:t>
            </a:r>
            <a:r>
              <a:rPr lang="en-US" sz="1000" dirty="0" err="1"/>
              <a:t>Letort</a:t>
            </a:r>
            <a:r>
              <a:rPr lang="en-US" sz="1000" dirty="0"/>
              <a:t>, A. </a:t>
            </a:r>
            <a:r>
              <a:rPr lang="en-US" sz="1000" dirty="0" err="1"/>
              <a:t>Montagud</a:t>
            </a:r>
            <a:r>
              <a:rPr lang="en-US" sz="1000" dirty="0"/>
              <a:t>, G. Stoll, R. </a:t>
            </a:r>
            <a:r>
              <a:rPr lang="en-US" sz="1000" dirty="0" err="1"/>
              <a:t>Heiland</a:t>
            </a:r>
            <a:r>
              <a:rPr lang="en-US" sz="1000" dirty="0"/>
              <a:t>, E. </a:t>
            </a:r>
            <a:r>
              <a:rPr lang="en-US" sz="1000" dirty="0" err="1"/>
              <a:t>Barillot</a:t>
            </a:r>
            <a:r>
              <a:rPr lang="en-US" sz="1000" dirty="0"/>
              <a:t>, P. Macklin, A. </a:t>
            </a:r>
            <a:r>
              <a:rPr lang="en-US" sz="1000" dirty="0" err="1"/>
              <a:t>Zinovyev</a:t>
            </a:r>
            <a:r>
              <a:rPr lang="en-US" sz="1000" dirty="0"/>
              <a:t>, and L. Calzone. </a:t>
            </a:r>
            <a:r>
              <a:rPr lang="en-US" sz="1000" dirty="0" err="1"/>
              <a:t>PhysiBoSS</a:t>
            </a:r>
            <a:r>
              <a:rPr lang="en-US" sz="1000" dirty="0"/>
              <a:t>: a multi-scale agent based modelling framework integrating physical dimension and cell </a:t>
            </a:r>
            <a:r>
              <a:rPr lang="en-US" sz="1000" dirty="0" err="1"/>
              <a:t>signalling</a:t>
            </a:r>
            <a:r>
              <a:rPr lang="en-US" sz="1000" dirty="0"/>
              <a:t>. </a:t>
            </a:r>
            <a:r>
              <a:rPr lang="en-US" sz="1000" i="1" dirty="0"/>
              <a:t>Bioinformatics</a:t>
            </a:r>
            <a:r>
              <a:rPr lang="en-US" sz="1000" dirty="0"/>
              <a:t> 35(7):1188-96, 2019. DOI: </a:t>
            </a:r>
            <a:r>
              <a:rPr lang="en-US" sz="1000" dirty="0">
                <a:hlinkClick r:id="rId4"/>
              </a:rPr>
              <a:t>10.1093/bioinformatics/bty766</a:t>
            </a:r>
            <a:r>
              <a:rPr lang="en-US" sz="1000" dirty="0"/>
              <a:t>.</a:t>
            </a:r>
            <a:endParaRPr lang="en-US" sz="1000" b="1" dirty="0"/>
          </a:p>
          <a:p>
            <a:pPr>
              <a:spcAft>
                <a:spcPts val="0"/>
              </a:spcAft>
            </a:pPr>
            <a:r>
              <a:rPr lang="en-US" sz="1400" b="1" dirty="0"/>
              <a:t>xml2jupyter paper (create GUIs for cloud-hosted models)</a:t>
            </a:r>
          </a:p>
          <a:p>
            <a:pPr marL="339725" lvl="2" indent="0">
              <a:lnSpc>
                <a:spcPct val="95000"/>
              </a:lnSpc>
              <a:spcAft>
                <a:spcPts val="900"/>
              </a:spcAft>
              <a:buNone/>
            </a:pPr>
            <a:r>
              <a:rPr lang="en-US" sz="1000" dirty="0"/>
              <a:t>R. </a:t>
            </a:r>
            <a:r>
              <a:rPr lang="en-US" sz="1000" dirty="0" err="1"/>
              <a:t>Heiland</a:t>
            </a:r>
            <a:r>
              <a:rPr lang="en-US" sz="1000" dirty="0"/>
              <a:t>, D. </a:t>
            </a:r>
            <a:r>
              <a:rPr lang="en-US" sz="1000" dirty="0" err="1"/>
              <a:t>Mishler</a:t>
            </a:r>
            <a:r>
              <a:rPr lang="en-US" sz="1000" dirty="0"/>
              <a:t>, T. Zhang, E. Bower, and P. Macklin. xml2jupyter: Mapping parameters between XML and </a:t>
            </a:r>
            <a:r>
              <a:rPr lang="en-US" sz="1000" dirty="0" err="1"/>
              <a:t>Jupyter</a:t>
            </a:r>
            <a:r>
              <a:rPr lang="en-US" sz="1000" dirty="0"/>
              <a:t> widgets. </a:t>
            </a:r>
            <a:r>
              <a:rPr lang="en-US" sz="1000" i="1" dirty="0"/>
              <a:t>Journal of Open Source Software</a:t>
            </a:r>
            <a:r>
              <a:rPr lang="en-US" sz="1000" dirty="0"/>
              <a:t> 4(39):1408, 2019. DOI: </a:t>
            </a:r>
            <a:r>
              <a:rPr lang="en-US" sz="1000" dirty="0">
                <a:hlinkClick r:id="rId5"/>
              </a:rPr>
              <a:t>10.21105/joss.01408</a:t>
            </a:r>
            <a:r>
              <a:rPr lang="en-US" sz="1000" dirty="0"/>
              <a:t>.</a:t>
            </a:r>
          </a:p>
          <a:p>
            <a:pPr>
              <a:spcAft>
                <a:spcPts val="0"/>
              </a:spcAft>
            </a:pPr>
            <a:r>
              <a:rPr lang="en-US" sz="1400" b="1" dirty="0" err="1"/>
              <a:t>PhysiCell+EMEWS</a:t>
            </a:r>
            <a:r>
              <a:rPr lang="en-US" sz="1400" b="1" dirty="0"/>
              <a:t> (high-throughput 3D </a:t>
            </a:r>
            <a:r>
              <a:rPr lang="en-US" sz="1400" b="1" dirty="0" err="1"/>
              <a:t>PhysiCell</a:t>
            </a:r>
            <a:r>
              <a:rPr lang="en-US" sz="1400" b="1" dirty="0"/>
              <a:t> investigation)</a:t>
            </a:r>
          </a:p>
          <a:p>
            <a:pPr marL="339725" lvl="2" indent="0">
              <a:lnSpc>
                <a:spcPct val="95000"/>
              </a:lnSpc>
              <a:spcAft>
                <a:spcPts val="900"/>
              </a:spcAft>
              <a:buNone/>
            </a:pPr>
            <a:r>
              <a:rPr lang="en-US" sz="1000" dirty="0"/>
              <a:t>J. </a:t>
            </a:r>
            <a:r>
              <a:rPr lang="en-US" sz="1000" dirty="0" err="1"/>
              <a:t>Ozik</a:t>
            </a:r>
            <a:r>
              <a:rPr lang="en-US" sz="1000" dirty="0"/>
              <a:t>, N. Collier, J. Wozniak, C. </a:t>
            </a:r>
            <a:r>
              <a:rPr lang="en-US" sz="1000" dirty="0" err="1"/>
              <a:t>Macal</a:t>
            </a:r>
            <a:r>
              <a:rPr lang="en-US" sz="1000" dirty="0"/>
              <a:t>, C. Cockrell, S.H. Friedman, A. Ghaffarizadeh, R. </a:t>
            </a:r>
            <a:r>
              <a:rPr lang="en-US" sz="1000" dirty="0" err="1"/>
              <a:t>Heiland</a:t>
            </a:r>
            <a:r>
              <a:rPr lang="en-US" sz="1000" dirty="0"/>
              <a:t>, G. An, and P. Macklin. High-throughput cancer hypothesis testing with an integrated </a:t>
            </a:r>
            <a:r>
              <a:rPr lang="en-US" sz="1000" dirty="0" err="1"/>
              <a:t>PhysiCell</a:t>
            </a:r>
            <a:r>
              <a:rPr lang="en-US" sz="1000" dirty="0"/>
              <a:t>-EMEWS workflow. </a:t>
            </a:r>
            <a:r>
              <a:rPr lang="en-US" sz="1000" i="1" dirty="0"/>
              <a:t>BMC Bioinformatics</a:t>
            </a:r>
            <a:r>
              <a:rPr lang="en-US" sz="1000" dirty="0"/>
              <a:t> 19:483, 2018. DOI: </a:t>
            </a:r>
            <a:r>
              <a:rPr lang="en-US" sz="1000" dirty="0">
                <a:hlinkClick r:id="rId6"/>
              </a:rPr>
              <a:t>10.1186/s12859-018-2510-x</a:t>
            </a:r>
            <a:r>
              <a:rPr lang="en-US" sz="1000" dirty="0"/>
              <a:t>.</a:t>
            </a:r>
          </a:p>
          <a:p>
            <a:pPr>
              <a:spcAft>
                <a:spcPts val="0"/>
              </a:spcAft>
            </a:pPr>
            <a:r>
              <a:rPr lang="en-US" sz="1400" b="1" dirty="0" err="1"/>
              <a:t>PhysiCell+EMEWS</a:t>
            </a:r>
            <a:r>
              <a:rPr lang="en-US" sz="1400" b="1" dirty="0"/>
              <a:t> 2 (HPC accelerated by machine learning)</a:t>
            </a:r>
          </a:p>
          <a:p>
            <a:pPr marL="339725" lvl="2" indent="0">
              <a:lnSpc>
                <a:spcPct val="95000"/>
              </a:lnSpc>
              <a:spcAft>
                <a:spcPts val="900"/>
              </a:spcAft>
              <a:buNone/>
            </a:pPr>
            <a:r>
              <a:rPr lang="en-US" sz="1000" dirty="0"/>
              <a:t>J. </a:t>
            </a:r>
            <a:r>
              <a:rPr lang="en-US" sz="1000" dirty="0" err="1"/>
              <a:t>Ozik</a:t>
            </a:r>
            <a:r>
              <a:rPr lang="en-US" sz="1000" dirty="0"/>
              <a:t>, N. Collier, R. </a:t>
            </a:r>
            <a:r>
              <a:rPr lang="en-US" sz="1000" dirty="0" err="1"/>
              <a:t>Heiland</a:t>
            </a:r>
            <a:r>
              <a:rPr lang="en-US" sz="1000" dirty="0"/>
              <a:t>, G. An, and P. Macklin. Learning-accelerated Discovery of Immune-</a:t>
            </a:r>
            <a:r>
              <a:rPr lang="en-US" sz="1000" dirty="0" err="1"/>
              <a:t>Tumour</a:t>
            </a:r>
            <a:r>
              <a:rPr lang="en-US" sz="1000" dirty="0"/>
              <a:t> Interactions. </a:t>
            </a:r>
            <a:r>
              <a:rPr lang="en-US" sz="1000" i="1" dirty="0" err="1"/>
              <a:t>Molec</a:t>
            </a:r>
            <a:r>
              <a:rPr lang="en-US" sz="1000" i="1" dirty="0"/>
              <a:t>. Syst. Design Eng. </a:t>
            </a:r>
            <a:r>
              <a:rPr lang="en-US" sz="1000" dirty="0"/>
              <a:t>4:747-60, 2019. DOI: </a:t>
            </a:r>
            <a:r>
              <a:rPr lang="en-US" sz="1000" dirty="0">
                <a:hlinkClick r:id="rId7"/>
              </a:rPr>
              <a:t>10.1039/c9me00036d</a:t>
            </a:r>
            <a:r>
              <a:rPr lang="en-US" sz="1000" dirty="0"/>
              <a:t>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717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reading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A review of cell-based modeling (in cancer):</a:t>
            </a:r>
          </a:p>
          <a:p>
            <a:pPr marL="339725" lvl="2" indent="0">
              <a:buNone/>
            </a:pPr>
            <a:r>
              <a:rPr lang="en-US" dirty="0"/>
              <a:t>J. Metzcar, Y. Wang, R. </a:t>
            </a:r>
            <a:r>
              <a:rPr lang="en-US" dirty="0" err="1"/>
              <a:t>Heiland</a:t>
            </a:r>
            <a:r>
              <a:rPr lang="en-US" dirty="0"/>
              <a:t>, and P. Macklin. A review of cell-based computational modeling in cancer biology. </a:t>
            </a:r>
            <a:r>
              <a:rPr lang="en-US" i="1" dirty="0"/>
              <a:t>JCO Clinical Cancer Informatics</a:t>
            </a:r>
            <a:r>
              <a:rPr lang="en-US" dirty="0"/>
              <a:t> 3:1-13, 2019 (invited review). DOI: </a:t>
            </a:r>
            <a:r>
              <a:rPr lang="en-US" dirty="0">
                <a:hlinkClick r:id="rId2"/>
              </a:rPr>
              <a:t>10.1200/CCI.18.00069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Progress on multicellular systems biology: </a:t>
            </a:r>
          </a:p>
          <a:p>
            <a:pPr marL="339725" lvl="2" indent="0">
              <a:buNone/>
            </a:pPr>
            <a:r>
              <a:rPr lang="en-US" dirty="0"/>
              <a:t>P. Macklin, H.B. </a:t>
            </a:r>
            <a:r>
              <a:rPr lang="en-US" dirty="0" err="1"/>
              <a:t>Frieboes</a:t>
            </a:r>
            <a:r>
              <a:rPr lang="en-US" dirty="0"/>
              <a:t>, J.L. Sparks, A. Ghaffarizadeh, S.H. Friedman, E.F. Juarez, E. </a:t>
            </a:r>
            <a:r>
              <a:rPr lang="en-US" dirty="0" err="1"/>
              <a:t>Jockheere</a:t>
            </a:r>
            <a:r>
              <a:rPr lang="en-US" dirty="0"/>
              <a:t>, and S.M. </a:t>
            </a:r>
            <a:r>
              <a:rPr lang="en-US" dirty="0" err="1"/>
              <a:t>Mumenthaler</a:t>
            </a:r>
            <a:r>
              <a:rPr lang="en-US" dirty="0"/>
              <a:t>. "Progress Towards Computational 3-D Multicellular Systems Biology". In: . </a:t>
            </a:r>
            <a:r>
              <a:rPr lang="en-US" dirty="0" err="1"/>
              <a:t>Rejniak</a:t>
            </a:r>
            <a:r>
              <a:rPr lang="en-US" dirty="0"/>
              <a:t> (ed.), </a:t>
            </a:r>
            <a:r>
              <a:rPr lang="en-US" i="1" dirty="0"/>
              <a:t>Systems Biology of Tumor Microenvironment</a:t>
            </a:r>
            <a:r>
              <a:rPr lang="en-US" dirty="0"/>
              <a:t>, chap. 12, pp. 225-46, Springer, 2016. ISBN: 978-3-319-42021-9. (invited author: P. Macklin). DOI: </a:t>
            </a:r>
            <a:r>
              <a:rPr lang="en-US" dirty="0">
                <a:hlinkClick r:id="rId3"/>
              </a:rPr>
              <a:t>10.1007/978-3-319-42023-3_12</a:t>
            </a:r>
            <a:r>
              <a:rPr lang="en-US" dirty="0"/>
              <a:t>.</a:t>
            </a:r>
          </a:p>
          <a:p>
            <a:pPr marL="339725" lvl="2" indent="0">
              <a:buNone/>
            </a:pPr>
            <a:endParaRPr lang="en-US" dirty="0"/>
          </a:p>
          <a:p>
            <a:r>
              <a:rPr lang="en-US" b="1" dirty="0"/>
              <a:t>Challenges for data-driven multicellular systems biology</a:t>
            </a:r>
            <a:r>
              <a:rPr lang="en-US" dirty="0"/>
              <a:t> </a:t>
            </a:r>
          </a:p>
          <a:p>
            <a:pPr marL="339725" lvl="2" indent="0">
              <a:buNone/>
            </a:pPr>
            <a:r>
              <a:rPr lang="en-US" dirty="0"/>
              <a:t>P. Macklin. Key challenges facing data-driven multicellular systems biology. </a:t>
            </a:r>
            <a:r>
              <a:rPr lang="en-US" i="1" dirty="0" err="1"/>
              <a:t>GigaScience</a:t>
            </a:r>
            <a:r>
              <a:rPr lang="en-US" i="1" dirty="0"/>
              <a:t> </a:t>
            </a:r>
            <a:r>
              <a:rPr lang="en-US" dirty="0"/>
              <a:t>8(10):giz127, 2019. DOI: </a:t>
            </a:r>
            <a:r>
              <a:rPr lang="en-US" dirty="0">
                <a:hlinkClick r:id="rId4"/>
              </a:rPr>
              <a:t>10.1093/gigascience/</a:t>
            </a:r>
            <a:r>
              <a:rPr lang="en-US">
                <a:hlinkClick r:id="rId4"/>
              </a:rPr>
              <a:t>giz127</a:t>
            </a:r>
            <a:r>
              <a:rPr lang="en-US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0641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models to explore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On </a:t>
            </a:r>
            <a:r>
              <a:rPr lang="en-US" b="1" dirty="0" err="1"/>
              <a:t>nanoHUB</a:t>
            </a:r>
            <a:r>
              <a:rPr lang="en-US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pc4heterogen: </a:t>
            </a:r>
            <a:r>
              <a:rPr lang="en-US" dirty="0"/>
              <a:t>heterogeneous cancer growth (</a:t>
            </a:r>
            <a:r>
              <a:rPr lang="en-US" dirty="0">
                <a:hlinkClick r:id="rId2"/>
              </a:rPr>
              <a:t>https://nanohub.org/tools/pc4heterogen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pc4cancerbots: </a:t>
            </a:r>
            <a:r>
              <a:rPr lang="en-US" dirty="0"/>
              <a:t>use the "</a:t>
            </a:r>
            <a:r>
              <a:rPr lang="en-US" dirty="0" err="1"/>
              <a:t>biorobots</a:t>
            </a:r>
            <a:r>
              <a:rPr lang="en-US" dirty="0"/>
              <a:t>" as a cell-based cancer therapy (</a:t>
            </a:r>
            <a:r>
              <a:rPr lang="en-US" dirty="0">
                <a:hlinkClick r:id="rId3"/>
              </a:rPr>
              <a:t>https://nanohub.org/tools/pc4cancerbots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pc4cancerimmune: </a:t>
            </a:r>
            <a:r>
              <a:rPr lang="en-US" dirty="0"/>
              <a:t>basic cancer immunotherapy model (</a:t>
            </a:r>
            <a:r>
              <a:rPr lang="en-US" dirty="0">
                <a:hlinkClick r:id="rId4"/>
              </a:rPr>
              <a:t>https://nanohub.org/tools/pc4cancerimmune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trmotility</a:t>
            </a:r>
            <a:r>
              <a:rPr lang="en-US" dirty="0"/>
              <a:t>: learn about biased random cell migration (</a:t>
            </a:r>
            <a:r>
              <a:rPr lang="en-US" dirty="0">
                <a:hlinkClick r:id="rId5"/>
              </a:rPr>
              <a:t>https://nanohub.org/tools/trmotility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pcisa</a:t>
            </a:r>
            <a:r>
              <a:rPr lang="en-US" b="1" dirty="0"/>
              <a:t>:</a:t>
            </a:r>
            <a:r>
              <a:rPr lang="en-US" dirty="0"/>
              <a:t> learn about an adversarial ecosystem: invader cells are fueled by resource providers, but scout cells seek invaders to recruit attackers, who poison invaders. (</a:t>
            </a:r>
            <a:r>
              <a:rPr lang="en-US" dirty="0">
                <a:hlinkClick r:id="rId6"/>
              </a:rPr>
              <a:t>https://nanohub.org/tools/pcisa</a:t>
            </a:r>
            <a:r>
              <a:rPr lang="en-US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pc4thanos: </a:t>
            </a:r>
            <a:r>
              <a:rPr lang="en-US" i="1" dirty="0"/>
              <a:t>Avengers Endgame </a:t>
            </a:r>
            <a:r>
              <a:rPr lang="en-US" dirty="0"/>
              <a:t>battle using cell rules (</a:t>
            </a:r>
            <a:r>
              <a:rPr lang="en-US" dirty="0">
                <a:hlinkClick r:id="rId7"/>
              </a:rPr>
              <a:t>https://nanohub.org/tools/pc4thanos</a:t>
            </a:r>
            <a:r>
              <a:rPr lang="en-US" dirty="0"/>
              <a:t>)</a:t>
            </a: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pc4covid19: </a:t>
            </a:r>
            <a:r>
              <a:rPr lang="en-US" dirty="0"/>
              <a:t>COVID-19 simulation model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>
                <a:hlinkClick r:id="rId8"/>
              </a:rPr>
              <a:t>https://nanohub.org/tools/pc4covid19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pc4livermedium: </a:t>
            </a:r>
            <a:r>
              <a:rPr lang="en-US" dirty="0"/>
              <a:t>tumor-stroma biomechanical feedbacks (</a:t>
            </a:r>
            <a:r>
              <a:rPr lang="en-US" dirty="0">
                <a:hlinkClick r:id="rId9"/>
              </a:rPr>
              <a:t>https://nanohub.org/tools/pc4livermedium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107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do we understand these multiscale systems?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0" y="731521"/>
            <a:ext cx="4572000" cy="3749040"/>
          </a:xfrm>
        </p:spPr>
        <p:txBody>
          <a:bodyPr lIns="182880" rIns="0">
            <a:normAutofit fontScale="62500" lnSpcReduction="20000"/>
          </a:bodyPr>
          <a:lstStyle/>
          <a:p>
            <a:pPr marL="0" indent="0">
              <a:buNone/>
            </a:pPr>
            <a:r>
              <a:rPr lang="en-US" sz="2200" b="1" dirty="0"/>
              <a:t>Interconnected systems and processes:</a:t>
            </a:r>
          </a:p>
          <a:p>
            <a:r>
              <a:rPr lang="en-US" sz="2200" dirty="0"/>
              <a:t>Single-cell behaviors</a:t>
            </a:r>
          </a:p>
          <a:p>
            <a:r>
              <a:rPr lang="en-US" sz="2200" dirty="0"/>
              <a:t>Cell-cell communication</a:t>
            </a:r>
          </a:p>
          <a:p>
            <a:r>
              <a:rPr lang="en-US" sz="2200" dirty="0"/>
              <a:t>Physics-imposed constraints (e.g., diffusion)</a:t>
            </a:r>
          </a:p>
          <a:p>
            <a:r>
              <a:rPr lang="en-US" sz="2200" dirty="0"/>
              <a:t>Systems of systems (e.g., immune system)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/>
              <a:t>In diseases, these systems become dysregulated.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rgbClr val="990000"/>
                </a:solidFill>
              </a:rPr>
              <a:t>Treatments target </a:t>
            </a:r>
            <a:r>
              <a:rPr lang="en-US" sz="2200" b="1" i="1" dirty="0">
                <a:solidFill>
                  <a:srgbClr val="990000"/>
                </a:solidFill>
              </a:rPr>
              <a:t>parts</a:t>
            </a:r>
            <a:r>
              <a:rPr lang="en-US" sz="2200" b="1" dirty="0">
                <a:solidFill>
                  <a:srgbClr val="990000"/>
                </a:solidFill>
              </a:rPr>
              <a:t> of these systems.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Health is a </a:t>
            </a:r>
            <a:r>
              <a:rPr lang="en-US" sz="2200" b="1" dirty="0"/>
              <a:t>complex system: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changing one part can have </a:t>
            </a:r>
            <a:r>
              <a:rPr lang="en-US" sz="2200" b="1" dirty="0">
                <a:solidFill>
                  <a:srgbClr val="990000"/>
                </a:solidFill>
              </a:rPr>
              <a:t>surprising effects</a:t>
            </a:r>
            <a:r>
              <a:rPr lang="en-US" sz="2200" dirty="0"/>
              <a:t>!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Modeling can help </a:t>
            </a:r>
            <a:r>
              <a:rPr lang="en-US" sz="2200" b="1" dirty="0"/>
              <a:t>understand</a:t>
            </a:r>
            <a:r>
              <a:rPr lang="en-US" sz="2200" dirty="0"/>
              <a:t> this system.                                 </a:t>
            </a:r>
            <a:br>
              <a:rPr lang="en-US" sz="2200" dirty="0"/>
            </a:br>
            <a:r>
              <a:rPr lang="en-US" sz="2200" dirty="0"/>
              <a:t>This is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b="1" dirty="0">
                <a:solidFill>
                  <a:srgbClr val="990000"/>
                </a:solidFill>
              </a:rPr>
              <a:t>multicellular systems biology.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If we can </a:t>
            </a:r>
            <a:r>
              <a:rPr lang="en-US" sz="2200" b="1" dirty="0"/>
              <a:t>control</a:t>
            </a:r>
            <a:r>
              <a:rPr lang="en-US" sz="2200" dirty="0"/>
              <a:t> these systems, we've arrived at </a:t>
            </a:r>
            <a:br>
              <a:rPr lang="en-US" sz="2200" dirty="0"/>
            </a:br>
            <a:r>
              <a:rPr lang="en-US" sz="2200" b="1" dirty="0">
                <a:solidFill>
                  <a:srgbClr val="990000"/>
                </a:solidFill>
              </a:rPr>
              <a:t>multicellular systems engineering</a:t>
            </a:r>
            <a:r>
              <a:rPr lang="en-US" sz="2200" b="1" dirty="0">
                <a:solidFill>
                  <a:schemeClr val="accent1"/>
                </a:solidFill>
              </a:rPr>
              <a:t>. </a:t>
            </a:r>
            <a:endParaRPr lang="en-US" sz="2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1F926955-6775-4490-9391-55F7CEB0B62D}"/>
              </a:ext>
            </a:extLst>
          </p:cNvPr>
          <p:cNvGrpSpPr/>
          <p:nvPr/>
        </p:nvGrpSpPr>
        <p:grpSpPr>
          <a:xfrm>
            <a:off x="4734236" y="731520"/>
            <a:ext cx="3657600" cy="3670873"/>
            <a:chOff x="4822726" y="750695"/>
            <a:chExt cx="3657600" cy="36708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E4EF7A72-F7B8-47B2-A165-000307265B4B}"/>
                </a:ext>
              </a:extLst>
            </p:cNvPr>
            <p:cNvSpPr txBox="1"/>
            <p:nvPr/>
          </p:nvSpPr>
          <p:spPr>
            <a:xfrm>
              <a:off x="5261402" y="4021458"/>
              <a:ext cx="278024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/>
                <a:t>Source:</a:t>
              </a:r>
              <a:r>
                <a:rPr lang="en-US" dirty="0"/>
                <a:t> Hanahan &amp; Weinberg (2011)</a:t>
              </a:r>
              <a:endParaRPr lang="en-US" b="1" dirty="0"/>
            </a:p>
            <a:p>
              <a:r>
                <a:rPr lang="en-US" b="1" dirty="0"/>
                <a:t>DOI:</a:t>
              </a:r>
              <a:r>
                <a:rPr lang="en-US" dirty="0"/>
                <a:t> </a:t>
              </a:r>
              <a:r>
                <a:rPr lang="en-US" dirty="0">
                  <a:hlinkClick r:id="rId3" tooltip="Persistent link using digital object identifier"/>
                </a:rPr>
                <a:t>10.1016/j.cell.2011.02.013</a:t>
              </a:r>
              <a:endParaRPr lang="en-US" dirty="0"/>
            </a:p>
          </p:txBody>
        </p:sp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xmlns="" id="{67C45E1E-EBD2-4BFA-BC84-E04674500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9" b="1819"/>
            <a:stretch/>
          </p:blipFill>
          <p:spPr>
            <a:xfrm>
              <a:off x="4822726" y="750695"/>
              <a:ext cx="3657600" cy="3268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52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Scientists use [</a:t>
            </a:r>
            <a:r>
              <a:rPr lang="en-US" dirty="0">
                <a:solidFill>
                  <a:schemeClr val="tx1"/>
                </a:solidFill>
              </a:rPr>
              <a:t>models</a:t>
            </a:r>
            <a:r>
              <a:rPr lang="en-US" baseline="30000" dirty="0">
                <a:solidFill>
                  <a:schemeClr val="tx1"/>
                </a:solidFill>
              </a:rPr>
              <a:t>*</a:t>
            </a:r>
            <a:r>
              <a:rPr lang="en-US" dirty="0"/>
              <a:t>] to detangle complex systems.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* animal, </a:t>
            </a:r>
            <a:r>
              <a:rPr lang="en-US" sz="2000" i="1" dirty="0">
                <a:solidFill>
                  <a:schemeClr val="tx1"/>
                </a:solidFill>
              </a:rPr>
              <a:t>in vitro</a:t>
            </a:r>
            <a:r>
              <a:rPr lang="en-US" sz="2000" dirty="0">
                <a:solidFill>
                  <a:schemeClr val="tx1"/>
                </a:solidFill>
              </a:rPr>
              <a:t>, engineered, mathematical, 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48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54E0CF-4409-46D6-A873-BFCD07989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parts of a multicellular virtual laboratory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A33281-B920-43EC-9211-FF13CB40F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990000"/>
                </a:solidFill>
              </a:rPr>
              <a:t>Model multiple diffusing chemical factors</a:t>
            </a:r>
          </a:p>
          <a:p>
            <a:pPr lvl="1"/>
            <a:r>
              <a:rPr lang="en-US" dirty="0"/>
              <a:t>Growth substrates and metabolites</a:t>
            </a:r>
          </a:p>
          <a:p>
            <a:pPr lvl="1"/>
            <a:r>
              <a:rPr lang="en-US" dirty="0"/>
              <a:t>Signaling factors</a:t>
            </a:r>
          </a:p>
          <a:p>
            <a:pPr lvl="1"/>
            <a:r>
              <a:rPr lang="en-US" dirty="0"/>
              <a:t>Drugs</a:t>
            </a:r>
          </a:p>
          <a:p>
            <a:r>
              <a:rPr lang="en-US" b="1" dirty="0">
                <a:solidFill>
                  <a:srgbClr val="990000"/>
                </a:solidFill>
              </a:rPr>
              <a:t>Model many cells in these chemical environments</a:t>
            </a:r>
          </a:p>
          <a:p>
            <a:pPr lvl="1"/>
            <a:r>
              <a:rPr lang="en-US" dirty="0"/>
              <a:t>Environment-dependent behavior (including molecular-scale "logic")</a:t>
            </a:r>
          </a:p>
          <a:p>
            <a:pPr lvl="1"/>
            <a:r>
              <a:rPr lang="en-US" dirty="0"/>
              <a:t>Mechanical interactions</a:t>
            </a:r>
          </a:p>
          <a:p>
            <a:pPr lvl="1"/>
            <a:r>
              <a:rPr lang="en-US" dirty="0"/>
              <a:t>Heterogeneity:</a:t>
            </a:r>
          </a:p>
          <a:p>
            <a:pPr lvl="2"/>
            <a:r>
              <a:rPr lang="en-US" dirty="0"/>
              <a:t>individual states</a:t>
            </a:r>
          </a:p>
          <a:p>
            <a:pPr lvl="2"/>
            <a:r>
              <a:rPr lang="en-US" dirty="0"/>
              <a:t>individual parameter values</a:t>
            </a:r>
          </a:p>
          <a:p>
            <a:pPr lvl="2"/>
            <a:r>
              <a:rPr lang="en-US" dirty="0"/>
              <a:t>individual model rules</a:t>
            </a:r>
          </a:p>
          <a:p>
            <a:r>
              <a:rPr lang="en-US" b="1" dirty="0">
                <a:solidFill>
                  <a:srgbClr val="990000"/>
                </a:solidFill>
              </a:rPr>
              <a:t>Run many copies of the model in high throughput </a:t>
            </a:r>
          </a:p>
          <a:p>
            <a:pPr lvl="1"/>
            <a:r>
              <a:rPr lang="en-US" dirty="0"/>
              <a:t>Discover the rules that best match observations.</a:t>
            </a:r>
          </a:p>
          <a:p>
            <a:pPr lvl="1"/>
            <a:r>
              <a:rPr lang="en-US" dirty="0"/>
              <a:t>Identify and exploit weaknesses that can restore control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82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agent-based model?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cell is modeled as a separate software object (an </a:t>
            </a:r>
            <a:r>
              <a:rPr lang="en-US" b="1" dirty="0"/>
              <a:t>agent</a:t>
            </a:r>
            <a:r>
              <a:rPr lang="en-US" dirty="0"/>
              <a:t>) with: </a:t>
            </a:r>
          </a:p>
          <a:p>
            <a:pPr lvl="1"/>
            <a:r>
              <a:rPr lang="en-US" b="1" dirty="0"/>
              <a:t>member data:</a:t>
            </a:r>
            <a:r>
              <a:rPr lang="en-US" dirty="0"/>
              <a:t> internal state variables</a:t>
            </a:r>
          </a:p>
          <a:p>
            <a:pPr lvl="2"/>
            <a:r>
              <a:rPr lang="en-US" dirty="0"/>
              <a:t>Position, Size, Cycle State, molecular variables, …. </a:t>
            </a:r>
          </a:p>
          <a:p>
            <a:pPr lvl="1"/>
            <a:r>
              <a:rPr lang="en-US" b="1" dirty="0"/>
              <a:t>methods: </a:t>
            </a:r>
            <a:r>
              <a:rPr lang="en-US" dirty="0"/>
              <a:t>cellular processes </a:t>
            </a:r>
          </a:p>
          <a:p>
            <a:pPr lvl="2"/>
            <a:r>
              <a:rPr lang="en-US" dirty="0"/>
              <a:t>Cycling, Death, Motility, Growth, Adhesion, … </a:t>
            </a:r>
          </a:p>
          <a:p>
            <a:pPr lvl="1"/>
            <a:endParaRPr lang="en-US" dirty="0"/>
          </a:p>
          <a:p>
            <a:r>
              <a:rPr lang="en-US" dirty="0"/>
              <a:t>Virtual cells move a virtual </a:t>
            </a:r>
            <a:r>
              <a:rPr lang="en-US" b="1" dirty="0"/>
              <a:t>(micro)environment</a:t>
            </a:r>
          </a:p>
          <a:p>
            <a:pPr lvl="1"/>
            <a:r>
              <a:rPr lang="en-US" dirty="0"/>
              <a:t>Usually liquid (e.g., water or interstitial fluid)</a:t>
            </a:r>
          </a:p>
          <a:p>
            <a:pPr lvl="1"/>
            <a:r>
              <a:rPr lang="en-US" dirty="0"/>
              <a:t>Chemical movement (oxygen, glucose, signaling factors)</a:t>
            </a:r>
          </a:p>
          <a:p>
            <a:pPr lvl="2"/>
            <a:r>
              <a:rPr lang="en-US" dirty="0"/>
              <a:t>Typically diffusion: solve partial differential equations (PDEs)</a:t>
            </a:r>
          </a:p>
          <a:p>
            <a:pPr lvl="2"/>
            <a:r>
              <a:rPr lang="en-US" dirty="0"/>
              <a:t>May also require advection for environments with flow </a:t>
            </a:r>
          </a:p>
          <a:p>
            <a:pPr lvl="1"/>
            <a:r>
              <a:rPr lang="en-US" dirty="0"/>
              <a:t>May include mechanical components like extracellular matrix (ECM)</a:t>
            </a:r>
          </a:p>
          <a:p>
            <a:pPr lvl="2"/>
            <a:r>
              <a:rPr lang="en-US" dirty="0"/>
              <a:t>Finite element methods or related methods</a:t>
            </a:r>
          </a:p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729412" y="1711876"/>
            <a:ext cx="2286000" cy="1828800"/>
            <a:chOff x="6729412" y="1711876"/>
            <a:chExt cx="2286000" cy="1828800"/>
          </a:xfrm>
        </p:grpSpPr>
        <p:sp>
          <p:nvSpPr>
            <p:cNvPr id="5" name="Rectangle 4"/>
            <p:cNvSpPr/>
            <p:nvPr/>
          </p:nvSpPr>
          <p:spPr>
            <a:xfrm>
              <a:off x="6729412" y="1711876"/>
              <a:ext cx="2286000" cy="18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environment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   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agents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6864984" y="2076544"/>
              <a:ext cx="457200" cy="457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cell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8311178" y="2668278"/>
              <a:ext cx="457200" cy="457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cell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7997190" y="1936531"/>
              <a:ext cx="457200" cy="457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cell</a:t>
              </a:r>
            </a:p>
          </p:txBody>
        </p:sp>
        <p:cxnSp>
          <p:nvCxnSpPr>
            <p:cNvPr id="13" name="Straight Arrow Connector 12"/>
            <p:cNvCxnSpPr>
              <a:endCxn id="6" idx="4"/>
            </p:cNvCxnSpPr>
            <p:nvPr/>
          </p:nvCxnSpPr>
          <p:spPr>
            <a:xfrm flipH="1" flipV="1">
              <a:off x="7093584" y="2533744"/>
              <a:ext cx="94616" cy="647606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endCxn id="10" idx="3"/>
            </p:cNvCxnSpPr>
            <p:nvPr/>
          </p:nvCxnSpPr>
          <p:spPr>
            <a:xfrm flipV="1">
              <a:off x="7689850" y="3058523"/>
              <a:ext cx="688283" cy="23712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1" idx="3"/>
            </p:cNvCxnSpPr>
            <p:nvPr/>
          </p:nvCxnSpPr>
          <p:spPr>
            <a:xfrm flipV="1">
              <a:off x="7454900" y="2326776"/>
              <a:ext cx="609245" cy="854574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474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What's the connection to biology and physics?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cell </a:t>
            </a:r>
            <a:r>
              <a:rPr lang="en-US" b="1" dirty="0"/>
              <a:t>agents encode our biological knowledge and hypotheses: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Cell variables (member data) are selected to record important biological quantities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Volume, cell cycle state, energy, …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Cell rules (methods) encode biological hypotheses 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Increase motility in low oxygen, down-regulate cycling under compression, …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Cell rules are often written at mathematical models 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Potential functions for mechanics, systems of ODEs for metabolism, … </a:t>
            </a:r>
          </a:p>
          <a:p>
            <a:pPr lvl="1"/>
            <a:endParaRPr lang="en-US" sz="1400" dirty="0"/>
          </a:p>
          <a:p>
            <a:r>
              <a:rPr lang="en-US" dirty="0"/>
              <a:t>The </a:t>
            </a:r>
            <a:r>
              <a:rPr lang="en-US" b="1" dirty="0"/>
              <a:t>microenvironment encodes physical constraints: 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i="1" dirty="0"/>
              <a:t>Chemical transport:</a:t>
            </a:r>
            <a:r>
              <a:rPr lang="en-US" dirty="0"/>
              <a:t> diffusion and advection equations (PDEs)</a:t>
            </a:r>
          </a:p>
          <a:p>
            <a:pPr lvl="1">
              <a:lnSpc>
                <a:spcPct val="110000"/>
              </a:lnSpc>
            </a:pPr>
            <a:r>
              <a:rPr lang="en-US" i="1" dirty="0"/>
              <a:t>Tissue mechanics:</a:t>
            </a:r>
            <a:r>
              <a:rPr lang="en-US" dirty="0"/>
              <a:t> viscoelastic, </a:t>
            </a:r>
            <a:r>
              <a:rPr lang="en-US" dirty="0" err="1"/>
              <a:t>plastoelastic</a:t>
            </a:r>
            <a:r>
              <a:rPr lang="en-US" dirty="0"/>
              <a:t> or other solid mechanics</a:t>
            </a:r>
          </a:p>
          <a:p>
            <a:pPr lvl="1"/>
            <a:endParaRPr lang="en-US" sz="1400" dirty="0"/>
          </a:p>
          <a:p>
            <a:pPr>
              <a:lnSpc>
                <a:spcPct val="120000"/>
              </a:lnSpc>
            </a:pPr>
            <a:r>
              <a:rPr lang="en-US" dirty="0"/>
              <a:t>Most agent-based models combine </a:t>
            </a:r>
            <a:r>
              <a:rPr lang="en-US" b="1" dirty="0"/>
              <a:t>discrete </a:t>
            </a:r>
            <a:r>
              <a:rPr lang="en-US" dirty="0"/>
              <a:t>cell agents and </a:t>
            </a:r>
            <a:r>
              <a:rPr lang="en-US" b="1" dirty="0"/>
              <a:t>continuum </a:t>
            </a:r>
            <a:r>
              <a:rPr lang="en-US" dirty="0"/>
              <a:t>microenvironment processes. This is a </a:t>
            </a:r>
            <a:r>
              <a:rPr lang="en-US" b="1" dirty="0">
                <a:solidFill>
                  <a:srgbClr val="990000"/>
                </a:solidFill>
              </a:rPr>
              <a:t>hybrid continuum-discrete approach</a:t>
            </a:r>
            <a:r>
              <a:rPr lang="en-US" b="1" dirty="0"/>
              <a:t>.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6729412" y="1711876"/>
            <a:ext cx="2286000" cy="1828800"/>
            <a:chOff x="6653212" y="1333990"/>
            <a:chExt cx="2286000" cy="1828800"/>
          </a:xfrm>
        </p:grpSpPr>
        <p:sp>
          <p:nvSpPr>
            <p:cNvPr id="35" name="Rectangle 34"/>
            <p:cNvSpPr/>
            <p:nvPr/>
          </p:nvSpPr>
          <p:spPr>
            <a:xfrm>
              <a:off x="6653212" y="1333990"/>
              <a:ext cx="2286000" cy="1828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environment</a:t>
              </a:r>
              <a:endParaRPr lang="en-US" b="1" dirty="0">
                <a:solidFill>
                  <a:schemeClr val="accent1">
                    <a:lumMod val="50000"/>
                  </a:schemeClr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endParaRPr lang="en-US" b="1" dirty="0">
                <a:solidFill>
                  <a:schemeClr val="tx1"/>
                </a:solidFill>
              </a:endParaRPr>
            </a:p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   </a:t>
              </a:r>
              <a:r>
                <a:rPr lang="en-US" sz="1600" b="1" dirty="0">
                  <a:solidFill>
                    <a:schemeClr val="accent2">
                      <a:lumMod val="50000"/>
                    </a:schemeClr>
                  </a:solidFill>
                </a:rPr>
                <a:t>agents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788784" y="1698658"/>
              <a:ext cx="457200" cy="457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cell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234978" y="2290392"/>
              <a:ext cx="457200" cy="457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cell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7920990" y="1558645"/>
              <a:ext cx="457200" cy="4572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</a:rPr>
                <a:t>cell</a:t>
              </a:r>
            </a:p>
          </p:txBody>
        </p:sp>
        <p:cxnSp>
          <p:nvCxnSpPr>
            <p:cNvPr id="39" name="Straight Arrow Connector 38"/>
            <p:cNvCxnSpPr>
              <a:endCxn id="36" idx="4"/>
            </p:cNvCxnSpPr>
            <p:nvPr/>
          </p:nvCxnSpPr>
          <p:spPr>
            <a:xfrm flipH="1" flipV="1">
              <a:off x="7017384" y="2155858"/>
              <a:ext cx="94616" cy="647606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37" idx="3"/>
            </p:cNvCxnSpPr>
            <p:nvPr/>
          </p:nvCxnSpPr>
          <p:spPr>
            <a:xfrm flipV="1">
              <a:off x="7613650" y="2680637"/>
              <a:ext cx="688283" cy="237127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38" idx="3"/>
            </p:cNvCxnSpPr>
            <p:nvPr/>
          </p:nvCxnSpPr>
          <p:spPr>
            <a:xfrm flipV="1">
              <a:off x="7378700" y="1948890"/>
              <a:ext cx="609245" cy="854574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4986441"/>
      </p:ext>
    </p:extLst>
  </p:cSld>
  <p:clrMapOvr>
    <a:masterClrMapping/>
  </p:clrMapOvr>
</p:sld>
</file>

<file path=ppt/theme/theme1.xml><?xml version="1.0" encoding="utf-8"?>
<a:theme xmlns:a="http://schemas.openxmlformats.org/drawingml/2006/main" name="Macklin Lab (IU v7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1_Macklin Lab (IU v7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11695</TotalTime>
  <Words>3610</Words>
  <Application>Microsoft Office PowerPoint</Application>
  <PresentationFormat>On-screen Show (16:9)</PresentationFormat>
  <Paragraphs>698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MS PGothic</vt:lpstr>
      <vt:lpstr>Arial</vt:lpstr>
      <vt:lpstr>BentonSansCond Medium</vt:lpstr>
      <vt:lpstr>Calibri</vt:lpstr>
      <vt:lpstr>Cambria Math</vt:lpstr>
      <vt:lpstr>Courier</vt:lpstr>
      <vt:lpstr>Courier New</vt:lpstr>
      <vt:lpstr>Wingdings</vt:lpstr>
      <vt:lpstr>Macklin Lab (IU v7)</vt:lpstr>
      <vt:lpstr>1_Macklin Lab (IU v7)</vt:lpstr>
      <vt:lpstr>nanoHUB Account</vt:lpstr>
      <vt:lpstr>Introduction to agent-based modeling in biology: Part 1 (Python-based) </vt:lpstr>
      <vt:lpstr>Simple single-cell behaviors …</vt:lpstr>
      <vt:lpstr>Give rise to complex systems</vt:lpstr>
      <vt:lpstr>How do we understand these multiscale systems?</vt:lpstr>
      <vt:lpstr>Scientists use [models*] to detangle complex systems.  * animal, in vitro, engineered, mathematical, …</vt:lpstr>
      <vt:lpstr>Key parts of a multicellular virtual laboratory</vt:lpstr>
      <vt:lpstr>What is an agent-based model?</vt:lpstr>
      <vt:lpstr>What's the connection to biology and physics?</vt:lpstr>
      <vt:lpstr>Types of cell-based models</vt:lpstr>
      <vt:lpstr>Example: biological cargo delivery system</vt:lpstr>
      <vt:lpstr>Typical program flow</vt:lpstr>
      <vt:lpstr>PowerPoint Presentation</vt:lpstr>
      <vt:lpstr>Classes</vt:lpstr>
      <vt:lpstr>A class declaration (Python)</vt:lpstr>
      <vt:lpstr>Loading key libraries</vt:lpstr>
      <vt:lpstr>Creating an environment</vt:lpstr>
      <vt:lpstr>Environment class (v1)</vt:lpstr>
      <vt:lpstr>Testing …</vt:lpstr>
      <vt:lpstr>Adding diffusion and plotting</vt:lpstr>
      <vt:lpstr>Environment class (v2)</vt:lpstr>
      <vt:lpstr>A word on stability</vt:lpstr>
      <vt:lpstr>Testing …</vt:lpstr>
      <vt:lpstr>Creating a Cell class (v1)</vt:lpstr>
      <vt:lpstr>Cell velocities: math (1)</vt:lpstr>
      <vt:lpstr>Cell velocities: math (2)</vt:lpstr>
      <vt:lpstr>Creating a Cell class (v1)</vt:lpstr>
      <vt:lpstr>Testing (part 1)</vt:lpstr>
      <vt:lpstr>Testing (part 2)</vt:lpstr>
      <vt:lpstr>Cell class (v2)</vt:lpstr>
      <vt:lpstr>Cell class (v2)</vt:lpstr>
      <vt:lpstr>Testing …</vt:lpstr>
      <vt:lpstr>Cell class (v3)</vt:lpstr>
      <vt:lpstr>Cell class (v3)</vt:lpstr>
      <vt:lpstr>Testing …</vt:lpstr>
      <vt:lpstr>Cell class (v4)</vt:lpstr>
      <vt:lpstr>Cell class (v4)</vt:lpstr>
      <vt:lpstr>New plotting function</vt:lpstr>
      <vt:lpstr>Testing …</vt:lpstr>
      <vt:lpstr>Next time:</vt:lpstr>
      <vt:lpstr>Further reading (1)</vt:lpstr>
      <vt:lpstr>Further reading (2)</vt:lpstr>
      <vt:lpstr>Some models to explore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 Macklin</cp:lastModifiedBy>
  <cp:revision>345</cp:revision>
  <cp:lastPrinted>2016-10-13T20:36:44Z</cp:lastPrinted>
  <dcterms:created xsi:type="dcterms:W3CDTF">2017-08-25T15:45:43Z</dcterms:created>
  <dcterms:modified xsi:type="dcterms:W3CDTF">2021-02-17T16:36:03Z</dcterms:modified>
</cp:coreProperties>
</file>